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83" d="100"/>
          <a:sy n="83" d="100"/>
        </p:scale>
        <p:origin x="1200" y="84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9/11/2025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.pwr.edu.pl/uslugi/poczta/poczta-studenck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ugidom.pwr.edu.pl/" TargetMode="External"/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p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r"/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Student </a:t>
            </a:r>
            <a:r>
              <a:rPr lang="pl-PL" sz="4500" dirty="0" err="1">
                <a:latin typeface="+mn-lt"/>
              </a:rPr>
              <a:t>Houses</a:t>
            </a:r>
            <a:r>
              <a:rPr lang="pl-PL" sz="4500" dirty="0">
                <a:latin typeface="+mn-lt"/>
              </a:rPr>
              <a:t> and </a:t>
            </a:r>
            <a:r>
              <a:rPr lang="pl-PL" sz="4500" dirty="0" err="1">
                <a:latin typeface="+mn-lt"/>
              </a:rPr>
              <a:t>Doctoral</a:t>
            </a:r>
            <a:r>
              <a:rPr lang="pl-PL" sz="4500" dirty="0">
                <a:latin typeface="+mn-lt"/>
              </a:rPr>
              <a:t> Student </a:t>
            </a:r>
            <a:r>
              <a:rPr lang="pl-PL" sz="4500" dirty="0" err="1">
                <a:latin typeface="+mn-lt"/>
              </a:rPr>
              <a:t>Houses</a:t>
            </a:r>
            <a:br>
              <a:rPr lang="pl-PL" sz="4500" dirty="0">
                <a:latin typeface="+mn-lt"/>
              </a:rPr>
            </a:br>
            <a:br>
              <a:rPr lang="pl-PL" sz="4500" dirty="0">
                <a:latin typeface="+mn-lt"/>
              </a:rPr>
            </a:br>
            <a:r>
              <a:rPr lang="en-US" sz="2800" dirty="0" err="1">
                <a:latin typeface="+mn-lt"/>
              </a:rPr>
              <a:t>Wroc</a:t>
            </a:r>
            <a:r>
              <a:rPr lang="pl-PL" sz="2800" dirty="0">
                <a:latin typeface="+mn-lt"/>
              </a:rPr>
              <a:t>l</a:t>
            </a:r>
            <a:r>
              <a:rPr lang="en-US" sz="2800" dirty="0">
                <a:latin typeface="+mn-lt"/>
              </a:rPr>
              <a:t>aw University of </a:t>
            </a:r>
            <a:r>
              <a:rPr lang="pl-PL" sz="2800" dirty="0">
                <a:latin typeface="+mn-lt"/>
              </a:rPr>
              <a:t>Science and </a:t>
            </a:r>
            <a:r>
              <a:rPr lang="en-US" sz="2800" dirty="0">
                <a:latin typeface="+mn-lt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During accommodation, remember not to do </a:t>
            </a:r>
            <a:endParaRPr lang="pl-PL" sz="3000" dirty="0"/>
          </a:p>
          <a:p>
            <a:pPr marL="0" indent="0">
              <a:buNone/>
            </a:pPr>
            <a:r>
              <a:rPr lang="pl-PL" sz="3000" dirty="0"/>
              <a:t>as </a:t>
            </a:r>
            <a:r>
              <a:rPr lang="pl-PL" sz="3000" dirty="0" err="1"/>
              <a:t>shown</a:t>
            </a:r>
            <a:r>
              <a:rPr lang="pl-PL" sz="3000" dirty="0"/>
              <a:t> in the </a:t>
            </a:r>
            <a:r>
              <a:rPr lang="pl-PL" sz="3000" dirty="0" err="1"/>
              <a:t>picture</a:t>
            </a:r>
            <a:r>
              <a:rPr lang="pl-PL" sz="3000" dirty="0"/>
              <a:t>.</a:t>
            </a:r>
            <a:br>
              <a:rPr lang="pl-PL" sz="3000" dirty="0"/>
            </a:br>
            <a:br>
              <a:rPr lang="pl-PL" sz="3000" dirty="0"/>
            </a:br>
            <a:r>
              <a:rPr lang="pl-PL" sz="3000" dirty="0"/>
              <a:t>(</a:t>
            </a:r>
            <a:r>
              <a:rPr lang="pl-PL" sz="3000" dirty="0" err="1"/>
              <a:t>Otherwise</a:t>
            </a:r>
            <a:r>
              <a:rPr lang="pl-PL" sz="3000" dirty="0"/>
              <a:t>, </a:t>
            </a:r>
            <a:r>
              <a:rPr lang="pl-PL" sz="3000" dirty="0" err="1"/>
              <a:t>you</a:t>
            </a:r>
            <a:r>
              <a:rPr lang="pl-PL" sz="3000" dirty="0"/>
              <a:t> </a:t>
            </a:r>
            <a:r>
              <a:rPr lang="pl-PL" sz="3000" dirty="0" err="1"/>
              <a:t>may</a:t>
            </a:r>
            <a:r>
              <a:rPr lang="pl-PL" sz="3000" dirty="0"/>
              <a:t> be </a:t>
            </a:r>
            <a:br>
              <a:rPr lang="pl-PL" sz="3000" dirty="0"/>
            </a:br>
            <a:r>
              <a:rPr lang="pl-PL" sz="3000" dirty="0" err="1"/>
              <a:t>charged</a:t>
            </a:r>
            <a:r>
              <a:rPr lang="pl-PL" sz="3000" dirty="0"/>
              <a:t> a fine of </a:t>
            </a:r>
            <a:r>
              <a:rPr lang="pl-PL" sz="3000" dirty="0">
                <a:highlight>
                  <a:srgbClr val="FFFF00"/>
                </a:highlight>
              </a:rPr>
              <a:t>400 zł </a:t>
            </a:r>
            <a:r>
              <a:rPr lang="pl-PL" sz="3000" dirty="0"/>
              <a:t>from </a:t>
            </a:r>
            <a:r>
              <a:rPr lang="pl-PL" sz="3000" dirty="0" err="1"/>
              <a:t>your</a:t>
            </a:r>
            <a:r>
              <a:rPr lang="pl-PL" sz="3000" dirty="0"/>
              <a:t> </a:t>
            </a:r>
            <a:r>
              <a:rPr lang="pl-PL" sz="3000" dirty="0" err="1"/>
              <a:t>deposit</a:t>
            </a:r>
            <a:r>
              <a:rPr lang="pl-PL" sz="3000" dirty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8" y="2060848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8276564" cy="576064"/>
          </a:xfrm>
        </p:spPr>
        <p:txBody>
          <a:bodyPr/>
          <a:lstStyle/>
          <a:p>
            <a:pPr marL="0" indent="0">
              <a:buNone/>
            </a:pPr>
            <a:r>
              <a:rPr lang="pl-PL" sz="2700" dirty="0" err="1"/>
              <a:t>Any</a:t>
            </a:r>
            <a:r>
              <a:rPr lang="pl-PL" sz="2700" dirty="0"/>
              <a:t> </a:t>
            </a:r>
            <a:r>
              <a:rPr lang="pl-PL" sz="2700" dirty="0" err="1"/>
              <a:t>dirty</a:t>
            </a:r>
            <a:r>
              <a:rPr lang="pl-PL" sz="2700" dirty="0"/>
              <a:t> </a:t>
            </a:r>
            <a:r>
              <a:rPr lang="pl-PL" sz="2700" dirty="0" err="1"/>
              <a:t>kitchenware</a:t>
            </a:r>
            <a:r>
              <a:rPr lang="pl-PL" sz="2700" dirty="0"/>
              <a:t> </a:t>
            </a:r>
            <a:r>
              <a:rPr lang="pl-PL" sz="2700" dirty="0" err="1"/>
              <a:t>left</a:t>
            </a:r>
            <a:r>
              <a:rPr lang="pl-PL" sz="2700" dirty="0"/>
              <a:t> </a:t>
            </a:r>
            <a:r>
              <a:rPr lang="pl-PL" sz="2700" dirty="0" err="1"/>
              <a:t>behind</a:t>
            </a:r>
            <a:r>
              <a:rPr lang="pl-PL" sz="2700" dirty="0"/>
              <a:t> as </a:t>
            </a:r>
            <a:r>
              <a:rPr lang="pl-PL" sz="2700" dirty="0" err="1"/>
              <a:t>shown</a:t>
            </a:r>
            <a:r>
              <a:rPr lang="pl-PL" sz="2700" dirty="0"/>
              <a:t> in the </a:t>
            </a:r>
            <a:r>
              <a:rPr lang="pl-PL" sz="2700" dirty="0" err="1"/>
              <a:t>picture</a:t>
            </a:r>
            <a:r>
              <a:rPr lang="pl-PL" sz="2700" dirty="0"/>
              <a:t> </a:t>
            </a:r>
            <a:r>
              <a:rPr lang="pl-PL" sz="2700" dirty="0" err="1"/>
              <a:t>below</a:t>
            </a:r>
            <a:r>
              <a:rPr lang="pl-PL" sz="2700" dirty="0"/>
              <a:t>, </a:t>
            </a:r>
            <a:r>
              <a:rPr lang="pl-PL" sz="2700" dirty="0" err="1"/>
              <a:t>will</a:t>
            </a:r>
            <a:r>
              <a:rPr lang="pl-PL" sz="2700" dirty="0"/>
              <a:t> be </a:t>
            </a:r>
            <a:r>
              <a:rPr lang="pl-PL" sz="2700" dirty="0" err="1"/>
              <a:t>disposed</a:t>
            </a:r>
            <a:r>
              <a:rPr lang="pl-PL" sz="2700" dirty="0"/>
              <a:t> of !!!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547790"/>
            <a:ext cx="7887952" cy="44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4" y="285269"/>
            <a:ext cx="83684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600" b="0" dirty="0"/>
              <a:t>The </a:t>
            </a:r>
            <a:r>
              <a:rPr lang="pl-PL" sz="2600" b="0" dirty="0" err="1"/>
              <a:t>situation</a:t>
            </a:r>
            <a:r>
              <a:rPr lang="pl-PL" sz="2600" b="0" dirty="0"/>
              <a:t> </a:t>
            </a:r>
            <a:r>
              <a:rPr lang="pl-PL" sz="2600" b="0" dirty="0" err="1"/>
              <a:t>shown</a:t>
            </a:r>
            <a:r>
              <a:rPr lang="pl-PL" sz="2600" b="0" dirty="0"/>
              <a:t> in the </a:t>
            </a:r>
            <a:r>
              <a:rPr lang="pl-PL" sz="2600" b="0" dirty="0" err="1"/>
              <a:t>picture</a:t>
            </a:r>
            <a:r>
              <a:rPr lang="pl-PL" sz="2600" b="0" dirty="0"/>
              <a:t> </a:t>
            </a:r>
            <a:r>
              <a:rPr lang="pl-PL" sz="2600" b="0" dirty="0" err="1"/>
              <a:t>below</a:t>
            </a:r>
            <a:r>
              <a:rPr lang="pl-PL" sz="2600" b="0" dirty="0"/>
              <a:t> </a:t>
            </a:r>
            <a:r>
              <a:rPr lang="pl-PL" sz="2600" b="0" dirty="0" err="1"/>
              <a:t>is</a:t>
            </a:r>
            <a:r>
              <a:rPr lang="pl-PL" sz="2600" b="0" dirty="0"/>
              <a:t> </a:t>
            </a:r>
            <a:r>
              <a:rPr lang="pl-PL" sz="2600" b="0" dirty="0" err="1"/>
              <a:t>unacceptable</a:t>
            </a:r>
            <a:r>
              <a:rPr lang="pl-PL" sz="2600" b="0" dirty="0"/>
              <a:t>. Do not do </a:t>
            </a:r>
            <a:r>
              <a:rPr lang="pl-PL" sz="2600" b="0" dirty="0" err="1"/>
              <a:t>this</a:t>
            </a:r>
            <a:r>
              <a:rPr lang="pl-PL" sz="2600" b="0" dirty="0"/>
              <a:t> </a:t>
            </a:r>
            <a:r>
              <a:rPr lang="pl-PL" sz="2600" b="0" dirty="0" err="1"/>
              <a:t>if</a:t>
            </a:r>
            <a:r>
              <a:rPr lang="pl-PL" sz="2600" b="0" dirty="0"/>
              <a:t> </a:t>
            </a:r>
            <a:r>
              <a:rPr lang="pl-PL" sz="2600" b="0" dirty="0" err="1"/>
              <a:t>you</a:t>
            </a:r>
            <a:r>
              <a:rPr lang="pl-PL" sz="2600" b="0" dirty="0"/>
              <a:t> do not want to </a:t>
            </a:r>
            <a:r>
              <a:rPr lang="pl-PL" sz="2600" b="0" dirty="0" err="1"/>
              <a:t>lose</a:t>
            </a:r>
            <a:r>
              <a:rPr lang="pl-PL" sz="2600" b="0" dirty="0"/>
              <a:t> </a:t>
            </a:r>
            <a:r>
              <a:rPr lang="pl-PL" sz="2600" b="0" dirty="0" err="1"/>
              <a:t>your</a:t>
            </a:r>
            <a:r>
              <a:rPr lang="pl-PL" sz="2600" b="0" dirty="0"/>
              <a:t> place in the </a:t>
            </a:r>
            <a:r>
              <a:rPr lang="pl-PL" sz="2600" b="0" dirty="0" err="1"/>
              <a:t>dormitory</a:t>
            </a:r>
            <a:r>
              <a:rPr lang="pl-PL" sz="26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 err="1"/>
              <a:t>Thank</a:t>
            </a:r>
            <a:r>
              <a:rPr lang="pl-PL" sz="4000" dirty="0"/>
              <a:t> </a:t>
            </a:r>
            <a:r>
              <a:rPr lang="pl-PL" sz="4000" dirty="0" err="1"/>
              <a:t>you</a:t>
            </a:r>
            <a:r>
              <a:rPr lang="pl-PL" sz="4000" dirty="0"/>
              <a:t> for </a:t>
            </a:r>
            <a:r>
              <a:rPr lang="pl-PL" sz="4000" dirty="0" err="1"/>
              <a:t>your</a:t>
            </a:r>
            <a:r>
              <a:rPr lang="pl-PL" sz="4000" dirty="0"/>
              <a:t> </a:t>
            </a:r>
            <a:r>
              <a:rPr lang="pl-PL" sz="4000" dirty="0" err="1"/>
              <a:t>attention</a:t>
            </a:r>
            <a:r>
              <a:rPr lang="pl-PL" sz="4000" dirty="0"/>
              <a:t> 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4069" y="2024844"/>
            <a:ext cx="7535862" cy="4525963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/>
              <a:t>https://web.usos.pwr.edu.pl/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r>
              <a:rPr lang="pl-PL" sz="4000" dirty="0"/>
              <a:t>https://dps.pwr.edu.pl/</a:t>
            </a:r>
          </a:p>
          <a:p>
            <a:pPr marL="0" indent="0">
              <a:buNone/>
            </a:pPr>
            <a:endParaRPr lang="pl-PL" sz="4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 err="1"/>
              <a:t>Important</a:t>
            </a:r>
            <a:r>
              <a:rPr lang="pl-PL" sz="4000" dirty="0"/>
              <a:t> </a:t>
            </a:r>
            <a:r>
              <a:rPr lang="pl-PL" sz="4000" dirty="0" err="1"/>
              <a:t>websites</a:t>
            </a:r>
            <a:r>
              <a:rPr lang="pl-PL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F7526-DEA2-48A8-84B7-580A0263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512675"/>
            <a:ext cx="8244916" cy="954107"/>
          </a:xfrm>
        </p:spPr>
        <p:txBody>
          <a:bodyPr/>
          <a:lstStyle/>
          <a:p>
            <a:r>
              <a:rPr lang="pl-PL" sz="3000" dirty="0" err="1"/>
              <a:t>What</a:t>
            </a:r>
            <a:r>
              <a:rPr lang="pl-PL" sz="3000" dirty="0"/>
              <a:t> </a:t>
            </a:r>
            <a:r>
              <a:rPr lang="pl-PL" sz="3000" dirty="0" err="1"/>
              <a:t>should</a:t>
            </a:r>
            <a:r>
              <a:rPr lang="pl-PL" sz="3000" dirty="0"/>
              <a:t> I </a:t>
            </a:r>
            <a:r>
              <a:rPr lang="pl-PL" sz="3000" dirty="0" err="1"/>
              <a:t>bring</a:t>
            </a:r>
            <a:r>
              <a:rPr lang="pl-PL" sz="3000" dirty="0"/>
              <a:t> to the Student House 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668181-BA24-4B15-90E9-38772B31FEB3}"/>
              </a:ext>
            </a:extLst>
          </p:cNvPr>
          <p:cNvSpPr/>
          <p:nvPr/>
        </p:nvSpPr>
        <p:spPr>
          <a:xfrm>
            <a:off x="889849" y="184482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dirty="0"/>
              <a:t>-  </a:t>
            </a:r>
            <a:r>
              <a:rPr lang="pl-PL" sz="2800" b="0" dirty="0" err="1"/>
              <a:t>bedding</a:t>
            </a:r>
            <a:r>
              <a:rPr lang="pl-PL" sz="2800" b="0" dirty="0"/>
              <a:t> </a:t>
            </a:r>
            <a:r>
              <a:rPr lang="pl-PL" sz="2800" b="0" dirty="0" err="1"/>
              <a:t>linen</a:t>
            </a:r>
            <a:r>
              <a:rPr lang="pl-PL" sz="2800" b="0" dirty="0"/>
              <a:t>, </a:t>
            </a:r>
            <a:r>
              <a:rPr lang="pl-PL" sz="2800" b="0" dirty="0" err="1"/>
              <a:t>duvet</a:t>
            </a:r>
            <a:r>
              <a:rPr lang="pl-PL" sz="2800" b="0" dirty="0"/>
              <a:t>, </a:t>
            </a:r>
            <a:r>
              <a:rPr lang="pl-PL" sz="2800" b="0" dirty="0" err="1"/>
              <a:t>pillow</a:t>
            </a:r>
            <a:r>
              <a:rPr lang="pl-PL" sz="2800" b="0" dirty="0"/>
              <a:t>;</a:t>
            </a:r>
            <a:br>
              <a:rPr lang="pl-PL" sz="2800" b="0" dirty="0"/>
            </a:br>
            <a:r>
              <a:rPr lang="pl-PL" sz="2800" b="0" dirty="0"/>
              <a:t>-  </a:t>
            </a:r>
            <a:r>
              <a:rPr lang="pl-PL" sz="2800" b="0" dirty="0" err="1"/>
              <a:t>kitchenware</a:t>
            </a:r>
            <a:r>
              <a:rPr lang="pl-PL" sz="2800" b="0" dirty="0"/>
              <a:t> (</a:t>
            </a:r>
            <a:r>
              <a:rPr lang="pl-PL" sz="2800" b="0" dirty="0" err="1"/>
              <a:t>dishes</a:t>
            </a:r>
            <a:r>
              <a:rPr lang="pl-PL" sz="2800" b="0" dirty="0"/>
              <a:t>, </a:t>
            </a:r>
            <a:r>
              <a:rPr lang="pl-PL" sz="2800" b="0" dirty="0" err="1"/>
              <a:t>pots</a:t>
            </a:r>
            <a:r>
              <a:rPr lang="pl-PL" sz="2800" b="0" dirty="0"/>
              <a:t>, </a:t>
            </a:r>
            <a:r>
              <a:rPr lang="pl-PL" sz="2800" b="0" dirty="0" err="1"/>
              <a:t>cutlery</a:t>
            </a:r>
            <a:r>
              <a:rPr lang="pl-PL" sz="2800" b="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00145522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877E2-44E7-40AC-99C6-37DCD6F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811212"/>
            <a:ext cx="7535862" cy="719138"/>
          </a:xfrm>
        </p:spPr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to </a:t>
            </a:r>
            <a:r>
              <a:rPr lang="pl-PL" dirty="0" err="1"/>
              <a:t>contact</a:t>
            </a:r>
            <a:r>
              <a:rPr lang="pl-PL" dirty="0"/>
              <a:t>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C67B6-750C-4921-93F6-B43E1C87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Dormitory</a:t>
            </a:r>
            <a:r>
              <a:rPr lang="pl-PL" dirty="0"/>
              <a:t> Manager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Dormitory</a:t>
            </a:r>
            <a:r>
              <a:rPr lang="pl-PL" dirty="0"/>
              <a:t> </a:t>
            </a:r>
            <a:r>
              <a:rPr lang="pl-PL" dirty="0" err="1"/>
              <a:t>Reception</a:t>
            </a:r>
            <a:r>
              <a:rPr lang="pl-PL" dirty="0"/>
              <a:t> (T15, T17,T19,T22)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r>
              <a:rPr lang="pl-PL" dirty="0">
                <a:highlight>
                  <a:srgbClr val="FFFF00"/>
                </a:highlight>
              </a:rPr>
              <a:t>Center for </a:t>
            </a:r>
            <a:r>
              <a:rPr lang="pl-PL" dirty="0" err="1">
                <a:highlight>
                  <a:srgbClr val="FFFF00"/>
                </a:highlight>
              </a:rPr>
              <a:t>National</a:t>
            </a:r>
            <a:r>
              <a:rPr lang="pl-PL" dirty="0">
                <a:highlight>
                  <a:srgbClr val="FFFF00"/>
                </a:highlight>
              </a:rPr>
              <a:t> and International Relations</a:t>
            </a:r>
          </a:p>
          <a:p>
            <a:endParaRPr lang="pl-PL" dirty="0"/>
          </a:p>
          <a:p>
            <a:r>
              <a:rPr lang="pl-PL" dirty="0">
                <a:highlight>
                  <a:srgbClr val="FFFF00"/>
                </a:highlight>
              </a:rPr>
              <a:t>Dział Pomocy Socjalnej dla Studentów i Doktorantów  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63676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938" y="1268413"/>
            <a:ext cx="7535862" cy="4778375"/>
          </a:xfrm>
        </p:spPr>
        <p:txBody>
          <a:bodyPr/>
          <a:lstStyle/>
          <a:p>
            <a:r>
              <a:rPr lang="en-US" sz="1400" dirty="0"/>
              <a:t>read</a:t>
            </a:r>
            <a:r>
              <a:rPr lang="pl-PL" sz="1400" dirty="0"/>
              <a:t> </a:t>
            </a:r>
            <a:r>
              <a:rPr lang="pl-PL" sz="1400" dirty="0">
                <a:highlight>
                  <a:srgbClr val="FFFF00"/>
                </a:highlight>
              </a:rPr>
              <a:t>and </a:t>
            </a:r>
            <a:r>
              <a:rPr lang="pl-PL" sz="1400" dirty="0" err="1">
                <a:highlight>
                  <a:srgbClr val="FFFF00"/>
                </a:highlight>
              </a:rPr>
              <a:t>follow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en-US" sz="1400" dirty="0"/>
              <a:t>Rules and Regulations of Dormitories</a:t>
            </a:r>
            <a:r>
              <a:rPr lang="pl-PL" sz="1400" dirty="0"/>
              <a:t> </a:t>
            </a:r>
            <a:r>
              <a:rPr lang="en-US" sz="1400" dirty="0"/>
              <a:t>at </a:t>
            </a:r>
            <a:r>
              <a:rPr lang="en-US" sz="1400" dirty="0" err="1"/>
              <a:t>Wroc</a:t>
            </a:r>
            <a:r>
              <a:rPr lang="pl-PL" sz="1400" dirty="0"/>
              <a:t>l</a:t>
            </a:r>
            <a:r>
              <a:rPr lang="en-US" sz="1400" dirty="0"/>
              <a:t>aw University of </a:t>
            </a:r>
            <a:r>
              <a:rPr lang="pl-PL" sz="1400" dirty="0"/>
              <a:t>Science and </a:t>
            </a:r>
            <a:r>
              <a:rPr lang="en-US" sz="1400" dirty="0"/>
              <a:t>Technology</a:t>
            </a:r>
            <a:endParaRPr lang="pl-PL" sz="1400" dirty="0"/>
          </a:p>
          <a:p>
            <a:r>
              <a:rPr lang="pl-PL" sz="1400" dirty="0" err="1"/>
              <a:t>it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not </a:t>
            </a:r>
            <a:r>
              <a:rPr lang="pl-PL" sz="1400" dirty="0" err="1"/>
              <a:t>possible</a:t>
            </a:r>
            <a:r>
              <a:rPr lang="pl-PL" sz="1400" dirty="0"/>
              <a:t> to </a:t>
            </a:r>
            <a:r>
              <a:rPr lang="pl-PL" sz="1400" dirty="0" err="1"/>
              <a:t>change</a:t>
            </a:r>
            <a:r>
              <a:rPr lang="pl-PL" sz="1400" dirty="0"/>
              <a:t> the </a:t>
            </a:r>
            <a:r>
              <a:rPr lang="pl-PL" sz="1400" dirty="0" err="1"/>
              <a:t>dormitory</a:t>
            </a:r>
            <a:r>
              <a:rPr lang="pl-PL" sz="1400" dirty="0"/>
              <a:t> and </a:t>
            </a:r>
            <a:r>
              <a:rPr lang="pl-PL" sz="1400" dirty="0" err="1"/>
              <a:t>room</a:t>
            </a:r>
            <a:r>
              <a:rPr lang="pl-PL" sz="1400" dirty="0"/>
              <a:t> </a:t>
            </a:r>
            <a:r>
              <a:rPr lang="pl-PL" sz="1400" dirty="0" err="1"/>
              <a:t>after</a:t>
            </a:r>
            <a:r>
              <a:rPr lang="pl-PL" sz="1400" dirty="0"/>
              <a:t> </a:t>
            </a:r>
            <a:r>
              <a:rPr lang="pl-PL" sz="1400" dirty="0" err="1"/>
              <a:t>checking</a:t>
            </a:r>
            <a:r>
              <a:rPr lang="pl-PL" sz="1400" dirty="0"/>
              <a:t> in</a:t>
            </a:r>
          </a:p>
          <a:p>
            <a:r>
              <a:rPr lang="en-US" sz="1400" dirty="0"/>
              <a:t>sign your individual contract</a:t>
            </a:r>
            <a:endParaRPr lang="pl-PL" sz="1400" dirty="0"/>
          </a:p>
          <a:p>
            <a:r>
              <a:rPr lang="en-US" sz="1400" dirty="0"/>
              <a:t>pay fee for a place in a dormitory till 15th of each month</a:t>
            </a:r>
            <a:r>
              <a:rPr lang="pl-PL" sz="1400" dirty="0"/>
              <a:t> </a:t>
            </a:r>
            <a:r>
              <a:rPr lang="pl-PL" sz="1400" dirty="0">
                <a:highlight>
                  <a:srgbClr val="FFFF00"/>
                </a:highlight>
              </a:rPr>
              <a:t>(we </a:t>
            </a:r>
            <a:r>
              <a:rPr lang="pl-PL" sz="1400" dirty="0" err="1">
                <a:highlight>
                  <a:srgbClr val="FFFF00"/>
                </a:highlight>
              </a:rPr>
              <a:t>kindly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ask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you</a:t>
            </a:r>
            <a:r>
              <a:rPr lang="pl-PL" sz="1400" dirty="0">
                <a:highlight>
                  <a:srgbClr val="FFFF00"/>
                </a:highlight>
              </a:rPr>
              <a:t> to </a:t>
            </a:r>
            <a:r>
              <a:rPr lang="pl-PL" sz="1400" dirty="0" err="1">
                <a:highlight>
                  <a:srgbClr val="FFFF00"/>
                </a:highlight>
              </a:rPr>
              <a:t>initiate</a:t>
            </a:r>
            <a:r>
              <a:rPr lang="pl-PL" sz="1400" dirty="0">
                <a:highlight>
                  <a:srgbClr val="FFFF00"/>
                </a:highlight>
              </a:rPr>
              <a:t> the transfer 2-3 </a:t>
            </a:r>
            <a:r>
              <a:rPr lang="pl-PL" sz="1400" dirty="0" err="1">
                <a:highlight>
                  <a:srgbClr val="FFFF00"/>
                </a:highlight>
              </a:rPr>
              <a:t>days</a:t>
            </a:r>
            <a:r>
              <a:rPr lang="pl-PL" sz="1400" dirty="0">
                <a:highlight>
                  <a:srgbClr val="FFFF00"/>
                </a:highlight>
              </a:rPr>
              <a:t> in </a:t>
            </a:r>
            <a:r>
              <a:rPr lang="pl-PL" sz="1400" dirty="0" err="1">
                <a:highlight>
                  <a:srgbClr val="FFFF00"/>
                </a:highlight>
              </a:rPr>
              <a:t>advance</a:t>
            </a:r>
            <a:r>
              <a:rPr lang="pl-PL" sz="1400" dirty="0">
                <a:highlight>
                  <a:srgbClr val="FFFF00"/>
                </a:highlight>
              </a:rPr>
              <a:t>, to </a:t>
            </a:r>
            <a:r>
              <a:rPr lang="pl-PL" sz="1400" dirty="0" err="1">
                <a:highlight>
                  <a:srgbClr val="FFFF00"/>
                </a:highlight>
              </a:rPr>
              <a:t>ensure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that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it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is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credited</a:t>
            </a:r>
            <a:r>
              <a:rPr lang="pl-PL" sz="1400" dirty="0">
                <a:highlight>
                  <a:srgbClr val="FFFF00"/>
                </a:highlight>
              </a:rPr>
              <a:t> to </a:t>
            </a:r>
            <a:r>
              <a:rPr lang="pl-PL" sz="1400" dirty="0" err="1">
                <a:highlight>
                  <a:srgbClr val="FFFF00"/>
                </a:highlight>
              </a:rPr>
              <a:t>our</a:t>
            </a:r>
            <a:r>
              <a:rPr lang="pl-PL" sz="1400" dirty="0">
                <a:highlight>
                  <a:srgbClr val="FFFF00"/>
                </a:highlight>
              </a:rPr>
              <a:t> PWr </a:t>
            </a:r>
            <a:r>
              <a:rPr lang="pl-PL" sz="1400" dirty="0" err="1">
                <a:highlight>
                  <a:srgbClr val="FFFF00"/>
                </a:highlight>
              </a:rPr>
              <a:t>account</a:t>
            </a:r>
            <a:r>
              <a:rPr lang="pl-PL" sz="1400" dirty="0">
                <a:highlight>
                  <a:srgbClr val="FFFF00"/>
                </a:highlight>
              </a:rPr>
              <a:t> by the 15th of the </a:t>
            </a:r>
            <a:r>
              <a:rPr lang="pl-PL" sz="1400" dirty="0" err="1">
                <a:highlight>
                  <a:srgbClr val="FFFF00"/>
                </a:highlight>
              </a:rPr>
              <a:t>month</a:t>
            </a:r>
            <a:r>
              <a:rPr lang="pl-PL" sz="1400" dirty="0">
                <a:highlight>
                  <a:srgbClr val="FFFF00"/>
                </a:highlight>
              </a:rPr>
              <a:t>. In the event of </a:t>
            </a:r>
            <a:r>
              <a:rPr lang="pl-PL" sz="1400" dirty="0" err="1">
                <a:highlight>
                  <a:srgbClr val="FFFF00"/>
                </a:highlight>
              </a:rPr>
              <a:t>delay</a:t>
            </a:r>
            <a:r>
              <a:rPr lang="pl-PL" sz="1400" dirty="0">
                <a:highlight>
                  <a:srgbClr val="FFFF00"/>
                </a:highlight>
              </a:rPr>
              <a:t> in the </a:t>
            </a:r>
            <a:r>
              <a:rPr lang="pl-PL" sz="1400" dirty="0" err="1">
                <a:highlight>
                  <a:srgbClr val="FFFF00"/>
                </a:highlight>
              </a:rPr>
              <a:t>payment</a:t>
            </a:r>
            <a:r>
              <a:rPr lang="pl-PL" sz="1400" dirty="0">
                <a:highlight>
                  <a:srgbClr val="FFFF00"/>
                </a:highlight>
              </a:rPr>
              <a:t> of </a:t>
            </a:r>
            <a:r>
              <a:rPr lang="pl-PL" sz="1400" dirty="0" err="1">
                <a:highlight>
                  <a:srgbClr val="FFFF00"/>
                </a:highlight>
              </a:rPr>
              <a:t>accommodation</a:t>
            </a:r>
            <a:r>
              <a:rPr lang="pl-PL" sz="1400" dirty="0">
                <a:highlight>
                  <a:srgbClr val="FFFF00"/>
                </a:highlight>
              </a:rPr>
              <a:t>, </a:t>
            </a:r>
            <a:r>
              <a:rPr lang="pl-PL" sz="1400" dirty="0" err="1">
                <a:highlight>
                  <a:srgbClr val="FFFF00"/>
                </a:highlight>
              </a:rPr>
              <a:t>interest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charges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will</a:t>
            </a:r>
            <a:r>
              <a:rPr lang="pl-PL" sz="1400" dirty="0">
                <a:highlight>
                  <a:srgbClr val="FFFF00"/>
                </a:highlight>
              </a:rPr>
              <a:t> be applied)</a:t>
            </a:r>
          </a:p>
          <a:p>
            <a:r>
              <a:rPr lang="pl-PL" sz="1400" dirty="0">
                <a:highlight>
                  <a:srgbClr val="FFFF00"/>
                </a:highlight>
              </a:rPr>
              <a:t>t</a:t>
            </a:r>
            <a:r>
              <a:rPr lang="en-US" sz="1400" dirty="0">
                <a:highlight>
                  <a:srgbClr val="FFFF00"/>
                </a:highlight>
              </a:rPr>
              <a:t>he monthly fee for a place in a double room is 750 PLN + utilities for the previous month.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</a:p>
          <a:p>
            <a:r>
              <a:rPr lang="pl-PL" sz="1400" dirty="0" err="1">
                <a:highlight>
                  <a:srgbClr val="FFFF00"/>
                </a:highlight>
              </a:rPr>
              <a:t>you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are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required</a:t>
            </a:r>
            <a:r>
              <a:rPr lang="pl-PL" sz="1400" dirty="0">
                <a:highlight>
                  <a:srgbClr val="FFFF00"/>
                </a:highlight>
              </a:rPr>
              <a:t> to </a:t>
            </a:r>
            <a:r>
              <a:rPr lang="pl-PL" sz="1400" dirty="0" err="1">
                <a:highlight>
                  <a:srgbClr val="FFFF00"/>
                </a:highlight>
              </a:rPr>
              <a:t>maintain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cleanliness</a:t>
            </a:r>
            <a:r>
              <a:rPr lang="pl-PL" sz="1400" dirty="0">
                <a:highlight>
                  <a:srgbClr val="FFFF00"/>
                </a:highlight>
              </a:rPr>
              <a:t> in </a:t>
            </a:r>
            <a:r>
              <a:rPr lang="pl-PL" sz="1400" dirty="0" err="1">
                <a:highlight>
                  <a:srgbClr val="FFFF00"/>
                </a:highlight>
              </a:rPr>
              <a:t>your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room</a:t>
            </a:r>
            <a:r>
              <a:rPr lang="pl-PL" sz="1400" dirty="0">
                <a:highlight>
                  <a:srgbClr val="FFFF00"/>
                </a:highlight>
              </a:rPr>
              <a:t> and in the </a:t>
            </a:r>
            <a:r>
              <a:rPr lang="pl-PL" sz="1400" dirty="0" err="1">
                <a:highlight>
                  <a:srgbClr val="FFFF00"/>
                </a:highlight>
              </a:rPr>
              <a:t>common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areas</a:t>
            </a:r>
            <a:r>
              <a:rPr lang="pl-PL" sz="1400" dirty="0">
                <a:highlight>
                  <a:srgbClr val="FFFF00"/>
                </a:highlight>
              </a:rPr>
              <a:t> on a </a:t>
            </a:r>
            <a:r>
              <a:rPr lang="pl-PL" sz="1400" dirty="0" err="1">
                <a:highlight>
                  <a:srgbClr val="FFFF00"/>
                </a:highlight>
              </a:rPr>
              <a:t>regular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basis</a:t>
            </a:r>
            <a:endParaRPr lang="pl-PL" sz="1400" dirty="0">
              <a:highlight>
                <a:srgbClr val="FFFF00"/>
              </a:highlight>
            </a:endParaRPr>
          </a:p>
          <a:p>
            <a:r>
              <a:rPr lang="pl-PL" sz="1400" dirty="0">
                <a:highlight>
                  <a:srgbClr val="FFFF00"/>
                </a:highlight>
              </a:rPr>
              <a:t>sort and </a:t>
            </a:r>
            <a:r>
              <a:rPr lang="pl-PL" sz="1400" dirty="0" err="1">
                <a:highlight>
                  <a:srgbClr val="FFFF00"/>
                </a:highlight>
              </a:rPr>
              <a:t>regulary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dispose</a:t>
            </a:r>
            <a:r>
              <a:rPr lang="pl-PL" sz="1400" dirty="0">
                <a:highlight>
                  <a:srgbClr val="FFFF00"/>
                </a:highlight>
              </a:rPr>
              <a:t> of the </a:t>
            </a:r>
            <a:r>
              <a:rPr lang="pl-PL" sz="1400" dirty="0" err="1">
                <a:highlight>
                  <a:srgbClr val="FFFF00"/>
                </a:highlight>
              </a:rPr>
              <a:t>garbage</a:t>
            </a:r>
            <a:r>
              <a:rPr lang="pl-PL" sz="1400" dirty="0">
                <a:highlight>
                  <a:srgbClr val="FFFF00"/>
                </a:highlight>
              </a:rPr>
              <a:t> in the </a:t>
            </a:r>
            <a:r>
              <a:rPr lang="pl-PL" sz="1400" dirty="0" err="1">
                <a:highlight>
                  <a:srgbClr val="FFFF00"/>
                </a:highlight>
              </a:rPr>
              <a:t>designated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area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outside</a:t>
            </a:r>
            <a:r>
              <a:rPr lang="pl-PL" sz="1400" dirty="0">
                <a:highlight>
                  <a:srgbClr val="FFFF00"/>
                </a:highlight>
              </a:rPr>
              <a:t> the </a:t>
            </a:r>
            <a:r>
              <a:rPr lang="pl-PL" sz="1400" dirty="0" err="1">
                <a:highlight>
                  <a:srgbClr val="FFFF00"/>
                </a:highlight>
              </a:rPr>
              <a:t>buliding</a:t>
            </a:r>
            <a:endParaRPr lang="pl-PL" sz="1400" dirty="0">
              <a:highlight>
                <a:srgbClr val="FFFF00"/>
              </a:highlight>
            </a:endParaRPr>
          </a:p>
          <a:p>
            <a:r>
              <a:rPr lang="pl-PL" sz="1400" dirty="0" err="1">
                <a:highlight>
                  <a:srgbClr val="FFFF00"/>
                </a:highlight>
              </a:rPr>
              <a:t>treat</a:t>
            </a:r>
            <a:r>
              <a:rPr lang="pl-PL" sz="1400" dirty="0">
                <a:highlight>
                  <a:srgbClr val="FFFF00"/>
                </a:highlight>
              </a:rPr>
              <a:t> the</a:t>
            </a:r>
            <a:r>
              <a:rPr lang="en-US" sz="1400" dirty="0">
                <a:highlight>
                  <a:srgbClr val="FFFF00"/>
                </a:highlight>
              </a:rPr>
              <a:t> surroundings and neighbors</a:t>
            </a:r>
            <a:r>
              <a:rPr lang="pl-PL" sz="1400" dirty="0">
                <a:highlight>
                  <a:srgbClr val="FFFF00"/>
                </a:highlight>
              </a:rPr>
              <a:t> with </a:t>
            </a:r>
            <a:r>
              <a:rPr lang="pl-PL" sz="1400" dirty="0" err="1">
                <a:highlight>
                  <a:srgbClr val="FFFF00"/>
                </a:highlight>
              </a:rPr>
              <a:t>respect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pl-PL" sz="1400" dirty="0">
                <a:highlight>
                  <a:srgbClr val="FFFF00"/>
                </a:highlight>
              </a:rPr>
              <a:t>and </a:t>
            </a:r>
            <a:r>
              <a:rPr lang="pl-PL" sz="1400" dirty="0" err="1">
                <a:highlight>
                  <a:srgbClr val="FFFF00"/>
                </a:highlight>
              </a:rPr>
              <a:t>respect</a:t>
            </a:r>
            <a:r>
              <a:rPr lang="pl-PL" sz="1400" dirty="0">
                <a:highlight>
                  <a:srgbClr val="FFFF00"/>
                </a:highlight>
              </a:rPr>
              <a:t> the </a:t>
            </a:r>
            <a:r>
              <a:rPr lang="pl-PL" sz="1400" dirty="0" err="1">
                <a:highlight>
                  <a:srgbClr val="FFFF00"/>
                </a:highlight>
              </a:rPr>
              <a:t>quiet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hours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br>
              <a:rPr lang="pl-PL" sz="1400" dirty="0">
                <a:highlight>
                  <a:srgbClr val="FFFF00"/>
                </a:highlight>
              </a:rPr>
            </a:br>
            <a:r>
              <a:rPr lang="pl-PL" sz="1400" dirty="0">
                <a:highlight>
                  <a:srgbClr val="FFFF00"/>
                </a:highlight>
              </a:rPr>
              <a:t>from 11 </a:t>
            </a:r>
            <a:r>
              <a:rPr lang="pl-PL" sz="1400" dirty="0" err="1">
                <a:highlight>
                  <a:srgbClr val="FFFF00"/>
                </a:highlight>
              </a:rPr>
              <a:t>p.m</a:t>
            </a:r>
            <a:r>
              <a:rPr lang="pl-PL" sz="1400" dirty="0">
                <a:highlight>
                  <a:srgbClr val="FFFF00"/>
                </a:highlight>
              </a:rPr>
              <a:t> to 7 </a:t>
            </a:r>
            <a:r>
              <a:rPr lang="pl-PL" sz="1400" dirty="0" err="1">
                <a:highlight>
                  <a:srgbClr val="FFFF00"/>
                </a:highlight>
              </a:rPr>
              <a:t>a.m</a:t>
            </a:r>
            <a:endParaRPr lang="pl-PL" sz="1400" dirty="0">
              <a:highlight>
                <a:srgbClr val="FFFF00"/>
              </a:highlight>
            </a:endParaRPr>
          </a:p>
          <a:p>
            <a:r>
              <a:rPr lang="pl-PL" sz="1400" dirty="0" err="1">
                <a:highlight>
                  <a:srgbClr val="FFFF00"/>
                </a:highlight>
              </a:rPr>
              <a:t>keep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your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personal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belongings</a:t>
            </a:r>
            <a:r>
              <a:rPr lang="pl-PL" sz="1400" dirty="0">
                <a:highlight>
                  <a:srgbClr val="FFFF00"/>
                </a:highlight>
              </a:rPr>
              <a:t> in </a:t>
            </a:r>
            <a:r>
              <a:rPr lang="pl-PL" sz="1400" dirty="0" err="1">
                <a:highlight>
                  <a:srgbClr val="FFFF00"/>
                </a:highlight>
              </a:rPr>
              <a:t>your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room</a:t>
            </a:r>
            <a:r>
              <a:rPr lang="pl-PL" sz="1400" dirty="0">
                <a:highlight>
                  <a:srgbClr val="FFFF00"/>
                </a:highlight>
              </a:rPr>
              <a:t> (</a:t>
            </a:r>
            <a:r>
              <a:rPr lang="pl-PL" sz="1400" dirty="0" err="1">
                <a:highlight>
                  <a:srgbClr val="FFFF00"/>
                </a:highlight>
              </a:rPr>
              <a:t>e.g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shoes</a:t>
            </a:r>
            <a:r>
              <a:rPr lang="pl-PL" sz="1400" dirty="0">
                <a:highlight>
                  <a:srgbClr val="FFFF00"/>
                </a:highlight>
              </a:rPr>
              <a:t>, </a:t>
            </a:r>
            <a:r>
              <a:rPr lang="pl-PL" sz="1400" dirty="0" err="1">
                <a:highlight>
                  <a:srgbClr val="FFFF00"/>
                </a:highlight>
              </a:rPr>
              <a:t>clothes</a:t>
            </a:r>
            <a:r>
              <a:rPr lang="pl-PL" sz="1400" dirty="0">
                <a:highlight>
                  <a:srgbClr val="FFFF00"/>
                </a:highlight>
              </a:rPr>
              <a:t>, </a:t>
            </a:r>
            <a:r>
              <a:rPr lang="pl-PL" sz="1400" dirty="0" err="1">
                <a:highlight>
                  <a:srgbClr val="FFFF00"/>
                </a:highlight>
              </a:rPr>
              <a:t>dryers</a:t>
            </a:r>
            <a:r>
              <a:rPr lang="pl-PL" sz="1400" dirty="0">
                <a:highlight>
                  <a:srgbClr val="FFFF00"/>
                </a:highlight>
              </a:rPr>
              <a:t>, </a:t>
            </a:r>
            <a:r>
              <a:rPr lang="pl-PL" sz="1400" dirty="0" err="1">
                <a:highlight>
                  <a:srgbClr val="FFFF00"/>
                </a:highlight>
              </a:rPr>
              <a:t>garbage</a:t>
            </a:r>
            <a:r>
              <a:rPr lang="pl-PL" sz="1400" dirty="0">
                <a:highlight>
                  <a:srgbClr val="FFFF00"/>
                </a:highlight>
              </a:rPr>
              <a:t>)</a:t>
            </a:r>
          </a:p>
          <a:p>
            <a:r>
              <a:rPr lang="pl-PL" sz="1400" dirty="0" err="1">
                <a:highlight>
                  <a:srgbClr val="FFFF00"/>
                </a:highlight>
              </a:rPr>
              <a:t>remember</a:t>
            </a:r>
            <a:r>
              <a:rPr lang="pl-PL" sz="1400" dirty="0">
                <a:highlight>
                  <a:srgbClr val="FFFF00"/>
                </a:highlight>
              </a:rPr>
              <a:t> to </a:t>
            </a:r>
            <a:r>
              <a:rPr lang="pl-PL" sz="1400" dirty="0" err="1">
                <a:highlight>
                  <a:srgbClr val="FFFF00"/>
                </a:highlight>
              </a:rPr>
              <a:t>always</a:t>
            </a:r>
            <a:r>
              <a:rPr lang="pl-PL" sz="1400" dirty="0">
                <a:highlight>
                  <a:srgbClr val="FFFF00"/>
                </a:highlight>
              </a:rPr>
              <a:t> lock </a:t>
            </a:r>
            <a:r>
              <a:rPr lang="pl-PL" sz="1400" dirty="0" err="1">
                <a:highlight>
                  <a:srgbClr val="FFFF00"/>
                </a:highlight>
              </a:rPr>
              <a:t>your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room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or</a:t>
            </a:r>
            <a:r>
              <a:rPr lang="pl-PL" sz="1400" dirty="0">
                <a:highlight>
                  <a:srgbClr val="FFFF00"/>
                </a:highlight>
              </a:rPr>
              <a:t> module </a:t>
            </a:r>
            <a:r>
              <a:rPr lang="pl-PL" sz="1400" dirty="0" err="1">
                <a:highlight>
                  <a:srgbClr val="FFFF00"/>
                </a:highlight>
              </a:rPr>
              <a:t>door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when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you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are</a:t>
            </a:r>
            <a:r>
              <a:rPr lang="pl-PL" sz="1400" dirty="0">
                <a:highlight>
                  <a:srgbClr val="FFFF00"/>
                </a:highlight>
              </a:rPr>
              <a:t> </a:t>
            </a:r>
            <a:r>
              <a:rPr lang="pl-PL" sz="1400" dirty="0" err="1">
                <a:highlight>
                  <a:srgbClr val="FFFF00"/>
                </a:highlight>
              </a:rPr>
              <a:t>leaving</a:t>
            </a:r>
            <a:endParaRPr lang="pl-P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8ECA4-8724-42ED-9AC4-DB616742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59" y="537628"/>
            <a:ext cx="7535862" cy="1295549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 err="1"/>
              <a:t>Payment</a:t>
            </a:r>
            <a:r>
              <a:rPr lang="pl-PL" dirty="0"/>
              <a:t> of the </a:t>
            </a:r>
            <a:r>
              <a:rPr lang="pl-PL" u="sng" dirty="0" err="1"/>
              <a:t>deposit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required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check</a:t>
            </a:r>
            <a:r>
              <a:rPr lang="pl-PL" dirty="0"/>
              <a:t>-in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payment</a:t>
            </a:r>
            <a:r>
              <a:rPr lang="pl-PL" dirty="0"/>
              <a:t> terminal.</a:t>
            </a:r>
          </a:p>
        </p:txBody>
      </p:sp>
    </p:spTree>
    <p:extLst>
      <p:ext uri="{BB962C8B-B14F-4D97-AF65-F5344CB8AC3E}">
        <p14:creationId xmlns:p14="http://schemas.microsoft.com/office/powerpoint/2010/main" val="249252119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en-US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5054" y="1124744"/>
            <a:ext cx="7535862" cy="4766628"/>
          </a:xfrm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r>
              <a:rPr lang="en-US" dirty="0"/>
              <a:t>smoking cigarettes</a:t>
            </a:r>
            <a:r>
              <a:rPr lang="pl-PL" dirty="0"/>
              <a:t>, e-</a:t>
            </a:r>
            <a:r>
              <a:rPr lang="pl-PL" dirty="0" err="1"/>
              <a:t>cigarettes</a:t>
            </a:r>
            <a:r>
              <a:rPr lang="en-US" dirty="0"/>
              <a:t> </a:t>
            </a:r>
            <a:r>
              <a:rPr lang="pl-PL" dirty="0"/>
              <a:t>and </a:t>
            </a:r>
            <a:r>
              <a:rPr lang="pl-PL" dirty="0" err="1"/>
              <a:t>vaping</a:t>
            </a:r>
            <a:r>
              <a:rPr lang="pl-PL" dirty="0"/>
              <a:t> </a:t>
            </a:r>
            <a:r>
              <a:rPr lang="en-US" dirty="0"/>
              <a:t>inside the dormitory is forbidden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penalty</a:t>
            </a:r>
            <a:r>
              <a:rPr lang="pl-PL" dirty="0"/>
              <a:t> for covering gas detectors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>
                <a:highlight>
                  <a:srgbClr val="FFFF00"/>
                </a:highlight>
              </a:rPr>
              <a:t>400 zł</a:t>
            </a:r>
          </a:p>
          <a:p>
            <a:r>
              <a:rPr lang="pl-PL" dirty="0"/>
              <a:t>d</a:t>
            </a:r>
            <a:r>
              <a:rPr lang="en-US" dirty="0"/>
              <a:t>o not leave anything on the stove</a:t>
            </a:r>
            <a:r>
              <a:rPr lang="pl-PL" dirty="0"/>
              <a:t> </a:t>
            </a:r>
            <a:r>
              <a:rPr lang="pl-PL" dirty="0" err="1"/>
              <a:t>unattended</a:t>
            </a:r>
            <a:r>
              <a:rPr lang="pl-PL" dirty="0"/>
              <a:t>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trigger</a:t>
            </a:r>
            <a:r>
              <a:rPr lang="pl-PL" dirty="0"/>
              <a:t> the </a:t>
            </a:r>
            <a:r>
              <a:rPr lang="pl-PL" dirty="0" err="1"/>
              <a:t>gas</a:t>
            </a:r>
            <a:r>
              <a:rPr lang="pl-PL" dirty="0"/>
              <a:t> detectors and </a:t>
            </a:r>
            <a:r>
              <a:rPr lang="pl-PL" dirty="0" err="1"/>
              <a:t>an</a:t>
            </a:r>
            <a:r>
              <a:rPr lang="pl-PL" dirty="0"/>
              <a:t> alarm</a:t>
            </a:r>
            <a:br>
              <a:rPr lang="pl-PL" dirty="0"/>
            </a:br>
            <a:r>
              <a:rPr lang="pl-PL" dirty="0"/>
              <a:t>– a fine of </a:t>
            </a:r>
            <a:r>
              <a:rPr lang="pl-PL" dirty="0">
                <a:highlight>
                  <a:srgbClr val="FFFF00"/>
                </a:highlight>
              </a:rPr>
              <a:t>1300 zł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imposed</a:t>
            </a:r>
            <a:r>
              <a:rPr lang="pl-PL" dirty="0"/>
              <a:t> for </a:t>
            </a:r>
            <a:r>
              <a:rPr lang="pl-PL" dirty="0" err="1"/>
              <a:t>an</a:t>
            </a:r>
            <a:r>
              <a:rPr lang="pl-PL" dirty="0"/>
              <a:t> unjustified call to the </a:t>
            </a:r>
            <a:r>
              <a:rPr lang="pl-PL" dirty="0" err="1"/>
              <a:t>firebrigade</a:t>
            </a:r>
            <a:r>
              <a:rPr lang="pl-PL" dirty="0"/>
              <a:t> </a:t>
            </a:r>
          </a:p>
          <a:p>
            <a:r>
              <a:rPr lang="pl-PL" dirty="0"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f you would like to </a:t>
            </a:r>
            <a:r>
              <a:rPr lang="pl-PL" dirty="0" err="1">
                <a:highlight>
                  <a:srgbClr val="FFFF00"/>
                </a:highlight>
              </a:rPr>
              <a:t>invite</a:t>
            </a:r>
            <a:r>
              <a:rPr lang="en-US" dirty="0">
                <a:highlight>
                  <a:srgbClr val="FFFF00"/>
                </a:highlight>
              </a:rPr>
              <a:t> a guest </a:t>
            </a:r>
            <a:r>
              <a:rPr lang="pl-PL" dirty="0">
                <a:highlight>
                  <a:srgbClr val="FFFF00"/>
                </a:highlight>
              </a:rPr>
              <a:t>to </a:t>
            </a:r>
            <a:r>
              <a:rPr lang="pl-PL" dirty="0" err="1">
                <a:highlight>
                  <a:srgbClr val="FFFF00"/>
                </a:highlight>
              </a:rPr>
              <a:t>stay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overnight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in your room, you must </a:t>
            </a:r>
            <a:r>
              <a:rPr lang="pl-PL" dirty="0" err="1">
                <a:highlight>
                  <a:srgbClr val="FFFF00"/>
                </a:highlight>
              </a:rPr>
              <a:t>notify</a:t>
            </a:r>
            <a:r>
              <a:rPr lang="en-US" dirty="0">
                <a:highlight>
                  <a:srgbClr val="FFFF00"/>
                </a:highlight>
              </a:rPr>
              <a:t> the dormitory administration 2–3 days in advance. The cost </a:t>
            </a:r>
            <a:r>
              <a:rPr lang="pl-PL" dirty="0">
                <a:highlight>
                  <a:srgbClr val="FFFF00"/>
                </a:highlight>
              </a:rPr>
              <a:t>of the </a:t>
            </a:r>
            <a:r>
              <a:rPr lang="pl-PL" dirty="0" err="1">
                <a:highlight>
                  <a:srgbClr val="FFFF00"/>
                </a:highlight>
              </a:rPr>
              <a:t>overnight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stay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is 30 </a:t>
            </a:r>
            <a:r>
              <a:rPr lang="pl-PL" dirty="0">
                <a:highlight>
                  <a:srgbClr val="FFFF00"/>
                </a:highlight>
              </a:rPr>
              <a:t>zł</a:t>
            </a:r>
            <a:r>
              <a:rPr lang="en-US" dirty="0">
                <a:highlight>
                  <a:srgbClr val="FFFF00"/>
                </a:highlight>
              </a:rPr>
              <a:t> per night per person.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An </a:t>
            </a:r>
            <a:r>
              <a:rPr lang="pl-PL" dirty="0" err="1">
                <a:highlight>
                  <a:srgbClr val="FFFF00"/>
                </a:highlight>
              </a:rPr>
              <a:t>overnight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stay</a:t>
            </a:r>
            <a:r>
              <a:rPr lang="pl-PL" dirty="0">
                <a:highlight>
                  <a:srgbClr val="FFFF00"/>
                </a:highlight>
              </a:rPr>
              <a:t> of </a:t>
            </a:r>
            <a:r>
              <a:rPr lang="pl-PL" dirty="0" err="1">
                <a:highlight>
                  <a:srgbClr val="FFFF00"/>
                </a:highlight>
              </a:rPr>
              <a:t>an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unregistered guest will cost 200 </a:t>
            </a:r>
            <a:r>
              <a:rPr lang="pl-PL" dirty="0">
                <a:highlight>
                  <a:srgbClr val="FFFF00"/>
                </a:highlight>
              </a:rPr>
              <a:t>zł</a:t>
            </a:r>
            <a:r>
              <a:rPr lang="en-US" dirty="0">
                <a:highlight>
                  <a:srgbClr val="FFFF00"/>
                </a:highlight>
              </a:rPr>
              <a:t>.</a:t>
            </a:r>
            <a:endParaRPr lang="pl-PL" dirty="0"/>
          </a:p>
          <a:p>
            <a:r>
              <a:rPr lang="pl-PL" dirty="0" err="1"/>
              <a:t>please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sure</a:t>
            </a:r>
            <a:r>
              <a:rPr lang="pl-PL" dirty="0"/>
              <a:t> to </a:t>
            </a:r>
            <a:r>
              <a:rPr lang="pl-PL" dirty="0" err="1"/>
              <a:t>have</a:t>
            </a:r>
            <a:r>
              <a:rPr lang="pl-PL" dirty="0"/>
              <a:t> a LAN </a:t>
            </a:r>
            <a:r>
              <a:rPr lang="pl-PL" dirty="0" err="1"/>
              <a:t>cable</a:t>
            </a:r>
            <a:endParaRPr lang="pl-PL" dirty="0"/>
          </a:p>
          <a:p>
            <a:r>
              <a:rPr lang="pl-PL" dirty="0" err="1"/>
              <a:t>please</a:t>
            </a:r>
            <a:r>
              <a:rPr lang="pl-PL" dirty="0"/>
              <a:t> </a:t>
            </a:r>
            <a:r>
              <a:rPr lang="en-US" dirty="0"/>
              <a:t>check your student email account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below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https://di.pwr.edu.pl/uslugi/poczta/poczta-studencka</a:t>
            </a:r>
            <a:r>
              <a:rPr lang="pl-PL" dirty="0"/>
              <a:t>)</a:t>
            </a:r>
          </a:p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 </a:t>
            </a: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storage</a:t>
            </a:r>
            <a:r>
              <a:rPr lang="pl-PL" dirty="0"/>
              <a:t> </a:t>
            </a:r>
            <a:r>
              <a:rPr lang="pl-PL" dirty="0" err="1"/>
              <a:t>spaces</a:t>
            </a:r>
            <a:r>
              <a:rPr lang="pl-PL" dirty="0"/>
              <a:t> in the </a:t>
            </a:r>
            <a:r>
              <a:rPr lang="pl-PL" dirty="0" err="1"/>
              <a:t>dormitory</a:t>
            </a:r>
            <a:r>
              <a:rPr lang="pl-PL" dirty="0"/>
              <a:t>,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move</a:t>
            </a:r>
            <a:r>
              <a:rPr lang="pl-PL" dirty="0"/>
              <a:t> out,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belongings</a:t>
            </a:r>
            <a:r>
              <a:rPr lang="pl-PL" dirty="0"/>
              <a:t> with </a:t>
            </a:r>
            <a:r>
              <a:rPr lang="pl-PL" dirty="0" err="1"/>
              <a:t>you</a:t>
            </a:r>
            <a:endParaRPr lang="pl-PL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AFCD39-70E3-4530-8340-9EF1EC04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844"/>
            <a:ext cx="7535862" cy="719138"/>
          </a:xfrm>
        </p:spPr>
        <p:txBody>
          <a:bodyPr/>
          <a:lstStyle/>
          <a:p>
            <a:r>
              <a:rPr lang="pl-PL" dirty="0" err="1"/>
              <a:t>Registration</a:t>
            </a:r>
            <a:r>
              <a:rPr lang="pl-PL" dirty="0"/>
              <a:t> of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pl-PL" dirty="0"/>
              <a:t>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83D62-D44E-43AD-A663-81CA9008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69" y="2204864"/>
            <a:ext cx="7535862" cy="2916324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- </a:t>
            </a:r>
            <a:r>
              <a:rPr lang="en-US" dirty="0"/>
              <a:t>in Poland</a:t>
            </a:r>
            <a:r>
              <a:rPr lang="pl-PL" dirty="0"/>
              <a:t>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obligation</a:t>
            </a:r>
            <a:r>
              <a:rPr lang="pl-PL" dirty="0"/>
              <a:t> to register a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en-US" dirty="0"/>
              <a:t>.</a:t>
            </a:r>
            <a:endParaRPr lang="pl-PL" dirty="0"/>
          </a:p>
          <a:p>
            <a:pPr marL="0" indent="0" algn="just">
              <a:buNone/>
            </a:pPr>
            <a:br>
              <a:rPr lang="en-US" dirty="0"/>
            </a:br>
            <a:r>
              <a:rPr lang="pl-PL" dirty="0"/>
              <a:t>- to register </a:t>
            </a:r>
            <a:r>
              <a:rPr lang="pl-PL" dirty="0" err="1"/>
              <a:t>temporarely</a:t>
            </a:r>
            <a:r>
              <a:rPr lang="en-US" dirty="0"/>
              <a:t>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go to </a:t>
            </a:r>
            <a:r>
              <a:rPr lang="en-US" dirty="0"/>
              <a:t>the City Hall with the </a:t>
            </a:r>
            <a:r>
              <a:rPr lang="pl-PL" dirty="0" err="1"/>
              <a:t>required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</a:t>
            </a:r>
            <a:r>
              <a:rPr lang="en-US" dirty="0"/>
              <a:t>form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receive</a:t>
            </a:r>
            <a:r>
              <a:rPr lang="pl-PL" dirty="0"/>
              <a:t> from the </a:t>
            </a:r>
            <a:r>
              <a:rPr lang="pl-PL" dirty="0" err="1"/>
              <a:t>dormitory</a:t>
            </a:r>
            <a:r>
              <a:rPr lang="pl-PL" dirty="0"/>
              <a:t> </a:t>
            </a:r>
            <a:r>
              <a:rPr lang="pl-PL" dirty="0" err="1"/>
              <a:t>administration</a:t>
            </a:r>
            <a:endParaRPr lang="pl-PL" dirty="0"/>
          </a:p>
          <a:p>
            <a:pPr marL="0" indent="0" algn="just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en-US" dirty="0"/>
              <a:t>obligation applies </a:t>
            </a:r>
            <a:r>
              <a:rPr lang="pl-PL" dirty="0"/>
              <a:t>to </a:t>
            </a:r>
            <a:r>
              <a:rPr lang="pl-PL" dirty="0" err="1"/>
              <a:t>everyone</a:t>
            </a:r>
            <a:r>
              <a:rPr lang="pl-PL" dirty="0"/>
              <a:t>, </a:t>
            </a:r>
            <a:r>
              <a:rPr lang="en-US" dirty="0"/>
              <a:t>not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en-US" dirty="0"/>
              <a:t>student</a:t>
            </a:r>
            <a:r>
              <a:rPr lang="pl-PL" dirty="0"/>
              <a:t>s</a:t>
            </a:r>
            <a:r>
              <a:rPr lang="en-US" dirty="0"/>
              <a:t> </a:t>
            </a:r>
            <a:r>
              <a:rPr lang="pl-PL" dirty="0" err="1"/>
              <a:t>staying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dormitories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30778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7564" y="1016732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All students planning to stay in Student </a:t>
            </a:r>
            <a:r>
              <a:rPr lang="pl-PL" sz="3200" dirty="0" err="1"/>
              <a:t>Houses</a:t>
            </a:r>
            <a:r>
              <a:rPr lang="en-US" sz="3200" dirty="0"/>
              <a:t> are required to read and follow rules</a:t>
            </a:r>
            <a:r>
              <a:rPr lang="pl-PL" sz="3200" dirty="0"/>
              <a:t> </a:t>
            </a:r>
            <a:r>
              <a:rPr lang="pl-PL" sz="3200" dirty="0" err="1"/>
              <a:t>at</a:t>
            </a:r>
            <a:r>
              <a:rPr lang="pl-PL" sz="3200" dirty="0"/>
              <a:t> the </a:t>
            </a:r>
            <a:r>
              <a:rPr lang="pl-PL" sz="3200" dirty="0" err="1"/>
              <a:t>address</a:t>
            </a:r>
            <a:r>
              <a:rPr lang="pl-PL" sz="3200" dirty="0"/>
              <a:t> </a:t>
            </a:r>
            <a:r>
              <a:rPr lang="pl-PL" sz="3200" dirty="0" err="1"/>
              <a:t>below</a:t>
            </a:r>
            <a:r>
              <a:rPr lang="en-US" sz="3200" dirty="0"/>
              <a:t>.</a:t>
            </a:r>
            <a:endParaRPr lang="pl-PL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pl-PL" u="sng" dirty="0"/>
          </a:p>
          <a:p>
            <a:pPr marL="0" indent="0" algn="ctr">
              <a:buNone/>
            </a:pPr>
            <a:r>
              <a:rPr lang="pl-PL" dirty="0"/>
              <a:t>(</a:t>
            </a:r>
            <a:r>
              <a:rPr lang="pl-PL" dirty="0" err="1"/>
              <a:t>documents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website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https://prs.pwr.edu.pl/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https://drugidom.pwr.edu.pl/</a:t>
            </a:r>
            <a:r>
              <a:rPr lang="pl-PL" dirty="0"/>
              <a:t> )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R</a:t>
            </a:r>
            <a:r>
              <a:rPr lang="en-US" sz="3000" dirty="0" err="1"/>
              <a:t>emember</a:t>
            </a:r>
            <a:r>
              <a:rPr lang="en-US" sz="3000" dirty="0"/>
              <a:t> to apply for dormitory </a:t>
            </a:r>
            <a:r>
              <a:rPr lang="pl-PL" sz="3000" dirty="0"/>
              <a:t>for the </a:t>
            </a:r>
            <a:r>
              <a:rPr lang="pl-PL" sz="3000" dirty="0" err="1"/>
              <a:t>next</a:t>
            </a:r>
            <a:r>
              <a:rPr lang="pl-PL" sz="3000" dirty="0"/>
              <a:t> </a:t>
            </a:r>
            <a:r>
              <a:rPr lang="pl-PL" sz="3000" dirty="0" err="1"/>
              <a:t>academic</a:t>
            </a:r>
            <a:r>
              <a:rPr lang="pl-PL" sz="3000" dirty="0"/>
              <a:t> </a:t>
            </a:r>
            <a:r>
              <a:rPr lang="pl-PL" sz="3000" dirty="0" err="1"/>
              <a:t>year</a:t>
            </a:r>
            <a:r>
              <a:rPr lang="pl-PL" sz="3000" dirty="0"/>
              <a:t> via USOS system</a:t>
            </a:r>
            <a:r>
              <a:rPr lang="en-US" sz="3000" dirty="0"/>
              <a:t>!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 err="1"/>
              <a:t>Detailed</a:t>
            </a:r>
            <a:r>
              <a:rPr lang="pl-PL" sz="3000" dirty="0"/>
              <a:t> </a:t>
            </a:r>
            <a:r>
              <a:rPr lang="pl-PL" sz="3000" dirty="0" err="1"/>
              <a:t>information</a:t>
            </a:r>
            <a:r>
              <a:rPr lang="pl-PL" sz="3000" dirty="0"/>
              <a:t> </a:t>
            </a:r>
            <a:r>
              <a:rPr lang="pl-PL" sz="3000" dirty="0" err="1"/>
              <a:t>will</a:t>
            </a:r>
            <a:r>
              <a:rPr lang="pl-PL" sz="3000" dirty="0"/>
              <a:t> be </a:t>
            </a:r>
            <a:r>
              <a:rPr lang="pl-PL" sz="3000" dirty="0" err="1"/>
              <a:t>published</a:t>
            </a:r>
            <a:r>
              <a:rPr lang="pl-PL" sz="3000" dirty="0"/>
              <a:t> at </a:t>
            </a:r>
            <a:r>
              <a:rPr lang="pl-PL" sz="3000" dirty="0" err="1"/>
              <a:t>website</a:t>
            </a:r>
            <a:r>
              <a:rPr lang="pl-PL" sz="3000" dirty="0"/>
              <a:t> </a:t>
            </a:r>
          </a:p>
          <a:p>
            <a:pPr marL="0" indent="0" algn="ctr">
              <a:buNone/>
            </a:pPr>
            <a:r>
              <a:rPr lang="pl-PL" sz="3000" dirty="0">
                <a:hlinkClick r:id="rId2"/>
              </a:rPr>
              <a:t>https://dps.pwr.edu.pl/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6027</TotalTime>
  <Words>731</Words>
  <Application>Microsoft Office PowerPoint</Application>
  <PresentationFormat>Pokaz na ekranie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 Student Houses and Doctoral Student Houses  Wroclaw University of Science and Technology</vt:lpstr>
      <vt:lpstr>What should I bring to the Student House ?</vt:lpstr>
      <vt:lpstr>Who to contact ?</vt:lpstr>
      <vt:lpstr>Remember to:</vt:lpstr>
      <vt:lpstr>      Payment of the deposit is required at check-in through the payment terminal.</vt:lpstr>
      <vt:lpstr>Remember that:</vt:lpstr>
      <vt:lpstr>Registration of Temporary residence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Important websites: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Monika</cp:lastModifiedBy>
  <cp:revision>387</cp:revision>
  <dcterms:created xsi:type="dcterms:W3CDTF">2007-06-27T10:18:07Z</dcterms:created>
  <dcterms:modified xsi:type="dcterms:W3CDTF">2025-09-11T12:26:00Z</dcterms:modified>
</cp:coreProperties>
</file>