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29"/>
  </p:notesMasterIdLst>
  <p:sldIdLst>
    <p:sldId id="256" r:id="rId4"/>
    <p:sldId id="313" r:id="rId5"/>
    <p:sldId id="314" r:id="rId6"/>
    <p:sldId id="316" r:id="rId7"/>
    <p:sldId id="258" r:id="rId8"/>
    <p:sldId id="307" r:id="rId9"/>
    <p:sldId id="317" r:id="rId10"/>
    <p:sldId id="318" r:id="rId11"/>
    <p:sldId id="319" r:id="rId12"/>
    <p:sldId id="259" r:id="rId13"/>
    <p:sldId id="287" r:id="rId14"/>
    <p:sldId id="299" r:id="rId15"/>
    <p:sldId id="310" r:id="rId16"/>
    <p:sldId id="301" r:id="rId17"/>
    <p:sldId id="311" r:id="rId18"/>
    <p:sldId id="302" r:id="rId19"/>
    <p:sldId id="306" r:id="rId20"/>
    <p:sldId id="261" r:id="rId21"/>
    <p:sldId id="308" r:id="rId22"/>
    <p:sldId id="265" r:id="rId23"/>
    <p:sldId id="315" r:id="rId24"/>
    <p:sldId id="321" r:id="rId25"/>
    <p:sldId id="320" r:id="rId26"/>
    <p:sldId id="322" r:id="rId27"/>
    <p:sldId id="305" r:id="rId2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97B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4605E6-BEEE-4969-A528-56EE126EA08A}">
  <a:tblStyle styleId="{FA4605E6-BEEE-4969-A528-56EE126EA0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9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43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228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350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43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276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127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679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785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91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177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125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37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19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14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35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2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46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0" y="483518"/>
            <a:ext cx="9144000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-148" y="9875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3824461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-148" y="440052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42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8442" y="120000"/>
                </a:lnTo>
                <a:cubicBezTo>
                  <a:pt x="3779" y="120000"/>
                  <a:pt x="0" y="93137"/>
                  <a:pt x="0" y="60000"/>
                </a:cubicBezTo>
                <a:cubicBezTo>
                  <a:pt x="0" y="26862"/>
                  <a:pt x="3779" y="0"/>
                  <a:pt x="8442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 descr="G:\002-KIMS BUSINESS\007-02-Googleslidesppt\02-GSppt-Contents-Kim\20170309\01-Composition with vintage old hardback books\bg-02.jpg"/>
          <p:cNvPicPr preferRelativeResize="0"/>
          <p:nvPr/>
        </p:nvPicPr>
        <p:blipFill rotWithShape="1">
          <a:blip r:embed="rId3">
            <a:alphaModFix/>
          </a:blip>
          <a:srcRect b="81543"/>
          <a:stretch/>
        </p:blipFill>
        <p:spPr>
          <a:xfrm>
            <a:off x="0" y="0"/>
            <a:ext cx="9144000" cy="108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0" y="11928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0" y="69535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>
            <a:spLocks noGrp="1"/>
          </p:cNvSpPr>
          <p:nvPr>
            <p:ph type="pic" idx="3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>
            <a:spLocks noGrp="1"/>
          </p:cNvSpPr>
          <p:nvPr>
            <p:ph type="pic" idx="4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pic" idx="5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descr="G:\002-KIMS BUSINESS\007-02-Googleslidesppt\02-GSppt-Contents-Kim\20170309\01-Composition with vintage old hardback books\bg-02.jpg"/>
          <p:cNvPicPr preferRelativeResize="0"/>
          <p:nvPr/>
        </p:nvPicPr>
        <p:blipFill rotWithShape="1">
          <a:blip r:embed="rId3">
            <a:alphaModFix/>
          </a:blip>
          <a:srcRect b="81543"/>
          <a:stretch/>
        </p:blipFill>
        <p:spPr>
          <a:xfrm>
            <a:off x="0" y="0"/>
            <a:ext cx="9144000" cy="10806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0" y="11160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0" y="687667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1354090"/>
            <a:ext cx="4850588" cy="265782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42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8442" y="120000"/>
                </a:lnTo>
                <a:cubicBezTo>
                  <a:pt x="3779" y="120000"/>
                  <a:pt x="0" y="93137"/>
                  <a:pt x="0" y="60000"/>
                </a:cubicBezTo>
                <a:cubicBezTo>
                  <a:pt x="0" y="26862"/>
                  <a:pt x="3779" y="0"/>
                  <a:pt x="8442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8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s-pwr.primo.exlibrisgroup.com/discovery/account?vid=48OMNIS_TUR:48TUR&amp;section=overview&amp;lang=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an@pwr.edu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nauk@pwr.edu.p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moc+ad@pwr.edu.p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han@pwr.edu.pl" TargetMode="External"/><Relationship Id="rId4" Type="http://schemas.openxmlformats.org/officeDocument/2006/relationships/hyperlink" Target="mailto:biblioteka.wyp@pwr.edu.p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.wrobel@pwr.edu.p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.pwr.edu.pl/lokalizacj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.pwr.edu.pl/en/opening-hou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mnis-pwr.primo.exlibrisgroup.com/discovery/search?query=lds03,exact,000000,OR&amp;query=lds03,exact,000001,AND&amp;tab=KATALOG_BIBLIOTEKI&amp;search_scope=KATALOG_BIBLIOTEKI&amp;sortby=rank&amp;vid=48OMNIS_TUR:48TUR&amp;lang=en&amp;mode=advanced&amp;offset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0" y="746753"/>
            <a:ext cx="9144000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WELCOME TO THE WUST LIBRARIES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79512" y="3274298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USER REGISTRATION 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pl-PL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r>
              <a:rPr lang="pl-P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pl-PL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remotely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6"/>
          <p:cNvSpPr txBox="1">
            <a:spLocks noGrp="1"/>
          </p:cNvSpPr>
          <p:nvPr>
            <p:ph type="body" idx="1"/>
          </p:nvPr>
        </p:nvSpPr>
        <p:spPr>
          <a:xfrm>
            <a:off x="2448272" y="4103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USER REGISTRATION </a:t>
            </a:r>
          </a:p>
        </p:txBody>
      </p:sp>
      <p:grpSp>
        <p:nvGrpSpPr>
          <p:cNvPr id="842" name="Google Shape;842;p56"/>
          <p:cNvGrpSpPr/>
          <p:nvPr/>
        </p:nvGrpSpPr>
        <p:grpSpPr>
          <a:xfrm>
            <a:off x="3570994" y="1367423"/>
            <a:ext cx="3542614" cy="1191249"/>
            <a:chOff x="3312560" y="1055587"/>
            <a:chExt cx="3534291" cy="1642425"/>
          </a:xfrm>
        </p:grpSpPr>
        <p:sp>
          <p:nvSpPr>
            <p:cNvPr id="843" name="Google Shape;843;p56"/>
            <p:cNvSpPr txBox="1"/>
            <p:nvPr/>
          </p:nvSpPr>
          <p:spPr>
            <a:xfrm>
              <a:off x="3365092" y="1644998"/>
              <a:ext cx="3481759" cy="1053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</a:rPr>
                <a:t>in person </a:t>
              </a:r>
              <a:r>
                <a:rPr lang="pl-PL" sz="2000" dirty="0" err="1">
                  <a:solidFill>
                    <a:schemeClr val="lt1"/>
                  </a:solidFill>
                </a:rPr>
                <a:t>at</a:t>
              </a:r>
              <a:r>
                <a:rPr lang="pl-PL" sz="2000" dirty="0">
                  <a:solidFill>
                    <a:schemeClr val="lt1"/>
                  </a:solidFill>
                </a:rPr>
                <a:t> the </a:t>
              </a:r>
              <a:r>
                <a:rPr lang="pl-PL" sz="2000" dirty="0" err="1">
                  <a:solidFill>
                    <a:schemeClr val="lt1"/>
                  </a:solidFill>
                </a:rPr>
                <a:t>library</a:t>
              </a:r>
              <a:r>
                <a:rPr lang="pl-PL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lt1"/>
                  </a:solidFill>
                </a:rPr>
                <a:t>bring an Electronic Student Card</a:t>
              </a:r>
              <a:r>
                <a:rPr lang="pl-PL" sz="2000" dirty="0">
                  <a:solidFill>
                    <a:schemeClr val="lt1"/>
                  </a:solidFill>
                </a:rPr>
                <a:t>.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6"/>
            <p:cNvSpPr txBox="1"/>
            <p:nvPr/>
          </p:nvSpPr>
          <p:spPr>
            <a:xfrm>
              <a:off x="3312560" y="1055587"/>
              <a:ext cx="2835932" cy="58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800" b="1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On </a:t>
              </a:r>
              <a:r>
                <a:rPr lang="pl-PL" sz="2800" b="1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site</a:t>
              </a:r>
              <a:endParaRPr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65;p61">
            <a:extLst>
              <a:ext uri="{FF2B5EF4-FFF2-40B4-BE49-F238E27FC236}">
                <a16:creationId xmlns:a16="http://schemas.microsoft.com/office/drawing/2014/main" id="{F9E1B6DF-AF89-431F-8935-C36C6D57970D}"/>
              </a:ext>
            </a:extLst>
          </p:cNvPr>
          <p:cNvSpPr/>
          <p:nvPr/>
        </p:nvSpPr>
        <p:spPr>
          <a:xfrm rot="8100000">
            <a:off x="2577763" y="1502076"/>
            <a:ext cx="868949" cy="833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771" y="88228"/>
                </a:moveTo>
                <a:cubicBezTo>
                  <a:pt x="38964" y="95422"/>
                  <a:pt x="50628" y="95422"/>
                  <a:pt x="57822" y="88228"/>
                </a:cubicBezTo>
                <a:cubicBezTo>
                  <a:pt x="65016" y="81035"/>
                  <a:pt x="65016" y="69371"/>
                  <a:pt x="57822" y="62177"/>
                </a:cubicBezTo>
                <a:cubicBezTo>
                  <a:pt x="50628" y="54983"/>
                  <a:pt x="38964" y="54983"/>
                  <a:pt x="31771" y="62177"/>
                </a:cubicBezTo>
                <a:cubicBezTo>
                  <a:pt x="24577" y="69371"/>
                  <a:pt x="24577" y="81035"/>
                  <a:pt x="31771" y="88228"/>
                </a:cubicBezTo>
                <a:close/>
                <a:moveTo>
                  <a:pt x="14171" y="105828"/>
                </a:moveTo>
                <a:cubicBezTo>
                  <a:pt x="5415" y="97072"/>
                  <a:pt x="0" y="84975"/>
                  <a:pt x="0" y="71614"/>
                </a:cubicBezTo>
                <a:cubicBezTo>
                  <a:pt x="0" y="44892"/>
                  <a:pt x="22189" y="28508"/>
                  <a:pt x="48385" y="23229"/>
                </a:cubicBezTo>
                <a:cubicBezTo>
                  <a:pt x="75836" y="17697"/>
                  <a:pt x="89946" y="12557"/>
                  <a:pt x="120000" y="0"/>
                </a:cubicBezTo>
                <a:cubicBezTo>
                  <a:pt x="107767" y="32982"/>
                  <a:pt x="102953" y="42211"/>
                  <a:pt x="96770" y="71614"/>
                </a:cubicBezTo>
                <a:cubicBezTo>
                  <a:pt x="91889" y="98662"/>
                  <a:pt x="75107" y="120000"/>
                  <a:pt x="48385" y="120000"/>
                </a:cubicBezTo>
                <a:cubicBezTo>
                  <a:pt x="35024" y="120000"/>
                  <a:pt x="22927" y="114584"/>
                  <a:pt x="14171" y="105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842;p56">
            <a:extLst>
              <a:ext uri="{FF2B5EF4-FFF2-40B4-BE49-F238E27FC236}">
                <a16:creationId xmlns:a16="http://schemas.microsoft.com/office/drawing/2014/main" id="{02438C80-B874-473A-B76A-1128AC276E40}"/>
              </a:ext>
            </a:extLst>
          </p:cNvPr>
          <p:cNvGrpSpPr/>
          <p:nvPr/>
        </p:nvGrpSpPr>
        <p:grpSpPr>
          <a:xfrm>
            <a:off x="3570999" y="3000252"/>
            <a:ext cx="3542610" cy="1778598"/>
            <a:chOff x="3312560" y="1055587"/>
            <a:chExt cx="3534286" cy="2452227"/>
          </a:xfrm>
        </p:grpSpPr>
        <p:sp>
          <p:nvSpPr>
            <p:cNvPr id="17" name="Google Shape;843;p56">
              <a:extLst>
                <a:ext uri="{FF2B5EF4-FFF2-40B4-BE49-F238E27FC236}">
                  <a16:creationId xmlns:a16="http://schemas.microsoft.com/office/drawing/2014/main" id="{12C1BB81-D549-4321-957E-CF383B0687C4}"/>
                </a:ext>
              </a:extLst>
            </p:cNvPr>
            <p:cNvSpPr txBox="1"/>
            <p:nvPr/>
          </p:nvSpPr>
          <p:spPr>
            <a:xfrm>
              <a:off x="3365087" y="1644996"/>
              <a:ext cx="3481759" cy="1862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l-PL" sz="2000" dirty="0" err="1">
                  <a:solidFill>
                    <a:schemeClr val="lt1"/>
                  </a:solidFill>
                </a:rPr>
                <a:t>send</a:t>
              </a:r>
              <a:r>
                <a:rPr lang="pl-PL" sz="2000" dirty="0">
                  <a:solidFill>
                    <a:schemeClr val="lt1"/>
                  </a:solidFill>
                </a:rPr>
                <a:t> a </a:t>
              </a:r>
              <a:r>
                <a:rPr lang="pl-PL" sz="2000" dirty="0" err="1">
                  <a:solidFill>
                    <a:schemeClr val="lt1"/>
                  </a:solidFill>
                </a:rPr>
                <a:t>scan</a:t>
              </a:r>
              <a:r>
                <a:rPr lang="pl-PL" sz="2000" dirty="0">
                  <a:solidFill>
                    <a:schemeClr val="lt1"/>
                  </a:solidFill>
                </a:rPr>
                <a:t> of </a:t>
              </a:r>
              <a:r>
                <a:rPr lang="pl-PL" sz="2000" dirty="0" err="1">
                  <a:solidFill>
                    <a:schemeClr val="lt1"/>
                  </a:solidFill>
                </a:rPr>
                <a:t>your</a:t>
              </a:r>
              <a:r>
                <a:rPr lang="pl-PL" sz="2000" dirty="0">
                  <a:solidFill>
                    <a:schemeClr val="lt1"/>
                  </a:solidFill>
                </a:rPr>
                <a:t> Student Card and a </a:t>
              </a:r>
              <a:r>
                <a:rPr lang="pl-PL" sz="2000" dirty="0" err="1">
                  <a:solidFill>
                    <a:schemeClr val="lt1"/>
                  </a:solidFill>
                </a:rPr>
                <a:t>scan</a:t>
              </a:r>
              <a:r>
                <a:rPr lang="pl-PL" sz="2000" dirty="0">
                  <a:solidFill>
                    <a:schemeClr val="lt1"/>
                  </a:solidFill>
                </a:rPr>
                <a:t> of the </a:t>
              </a:r>
              <a:r>
                <a:rPr lang="pl-PL" sz="2000" dirty="0" err="1">
                  <a:solidFill>
                    <a:schemeClr val="lt1"/>
                  </a:solidFill>
                </a:rPr>
                <a:t>filled</a:t>
              </a:r>
              <a:r>
                <a:rPr lang="pl-PL" sz="2000" dirty="0">
                  <a:solidFill>
                    <a:schemeClr val="lt1"/>
                  </a:solidFill>
                </a:rPr>
                <a:t> and </a:t>
              </a:r>
              <a:r>
                <a:rPr lang="pl-PL" sz="2000" dirty="0" err="1">
                  <a:solidFill>
                    <a:schemeClr val="lt1"/>
                  </a:solidFill>
                </a:rPr>
                <a:t>signed</a:t>
              </a:r>
              <a:r>
                <a:rPr lang="pl-PL" sz="2000" dirty="0">
                  <a:solidFill>
                    <a:schemeClr val="lt1"/>
                  </a:solidFill>
                </a:rPr>
                <a:t> </a:t>
              </a:r>
              <a:r>
                <a:rPr lang="pl-PL" sz="2000" dirty="0" err="1">
                  <a:solidFill>
                    <a:schemeClr val="lt1"/>
                  </a:solidFill>
                </a:rPr>
                <a:t>card</a:t>
              </a:r>
              <a:r>
                <a:rPr lang="pl-PL" sz="2000" dirty="0">
                  <a:solidFill>
                    <a:schemeClr val="lt1"/>
                  </a:solidFill>
                </a:rPr>
                <a:t> </a:t>
              </a:r>
              <a:r>
                <a:rPr lang="pl-PL" sz="2000" dirty="0" err="1">
                  <a:solidFill>
                    <a:schemeClr val="lt1"/>
                  </a:solidFill>
                </a:rPr>
                <a:t>application</a:t>
              </a:r>
              <a:r>
                <a:rPr lang="pl-PL" sz="2000" dirty="0">
                  <a:solidFill>
                    <a:schemeClr val="lt1"/>
                  </a:solidFill>
                </a:rPr>
                <a:t>.</a:t>
              </a:r>
            </a:p>
          </p:txBody>
        </p:sp>
        <p:sp>
          <p:nvSpPr>
            <p:cNvPr id="18" name="Google Shape;844;p56">
              <a:extLst>
                <a:ext uri="{FF2B5EF4-FFF2-40B4-BE49-F238E27FC236}">
                  <a16:creationId xmlns:a16="http://schemas.microsoft.com/office/drawing/2014/main" id="{20C9AFAD-BD67-4E77-AC8B-F44E142AB54E}"/>
                </a:ext>
              </a:extLst>
            </p:cNvPr>
            <p:cNvSpPr txBox="1"/>
            <p:nvPr/>
          </p:nvSpPr>
          <p:spPr>
            <a:xfrm>
              <a:off x="3312560" y="1055587"/>
              <a:ext cx="2835932" cy="58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800" b="1" dirty="0" err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Remotely</a:t>
              </a:r>
              <a:endParaRPr sz="28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919;p60">
            <a:extLst>
              <a:ext uri="{FF2B5EF4-FFF2-40B4-BE49-F238E27FC236}">
                <a16:creationId xmlns:a16="http://schemas.microsoft.com/office/drawing/2014/main" id="{45CB24FB-5EBD-433B-B855-AB118455F579}"/>
              </a:ext>
            </a:extLst>
          </p:cNvPr>
          <p:cNvSpPr/>
          <p:nvPr/>
        </p:nvSpPr>
        <p:spPr>
          <a:xfrm>
            <a:off x="2541139" y="3358707"/>
            <a:ext cx="942196" cy="7966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880" y="100923"/>
                </a:moveTo>
                <a:lnTo>
                  <a:pt x="43780" y="108554"/>
                </a:lnTo>
                <a:lnTo>
                  <a:pt x="76219" y="108554"/>
                </a:lnTo>
                <a:lnTo>
                  <a:pt x="74119" y="100923"/>
                </a:lnTo>
                <a:close/>
                <a:moveTo>
                  <a:pt x="17368" y="4644"/>
                </a:moveTo>
                <a:lnTo>
                  <a:pt x="17368" y="64398"/>
                </a:lnTo>
                <a:lnTo>
                  <a:pt x="102631" y="64398"/>
                </a:lnTo>
                <a:lnTo>
                  <a:pt x="102631" y="4644"/>
                </a:lnTo>
                <a:close/>
                <a:moveTo>
                  <a:pt x="11052" y="0"/>
                </a:moveTo>
                <a:lnTo>
                  <a:pt x="108947" y="0"/>
                </a:lnTo>
                <a:lnTo>
                  <a:pt x="108947" y="69042"/>
                </a:lnTo>
                <a:lnTo>
                  <a:pt x="108965" y="69042"/>
                </a:lnTo>
                <a:lnTo>
                  <a:pt x="120000" y="113859"/>
                </a:lnTo>
                <a:lnTo>
                  <a:pt x="120000" y="119999"/>
                </a:lnTo>
                <a:lnTo>
                  <a:pt x="0" y="119999"/>
                </a:lnTo>
                <a:lnTo>
                  <a:pt x="0" y="113859"/>
                </a:lnTo>
                <a:lnTo>
                  <a:pt x="11034" y="69042"/>
                </a:lnTo>
                <a:lnTo>
                  <a:pt x="11052" y="690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4;p35">
            <a:extLst>
              <a:ext uri="{FF2B5EF4-FFF2-40B4-BE49-F238E27FC236}">
                <a16:creationId xmlns:a16="http://schemas.microsoft.com/office/drawing/2014/main" id="{F4A5CB41-E61A-44A7-A655-7BF39C777628}"/>
              </a:ext>
            </a:extLst>
          </p:cNvPr>
          <p:cNvSpPr txBox="1"/>
          <p:nvPr/>
        </p:nvSpPr>
        <p:spPr>
          <a:xfrm>
            <a:off x="5290158" y="3150751"/>
            <a:ext cx="27085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b</a:t>
            </a:r>
            <a:r>
              <a:rPr lang="pl-PL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iblioteka.wyp@pwr.edu.pl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2214C4C-F3F6-44E6-9C6D-4B5321A61B83}"/>
              </a:ext>
            </a:extLst>
          </p:cNvPr>
          <p:cNvSpPr/>
          <p:nvPr/>
        </p:nvSpPr>
        <p:spPr>
          <a:xfrm>
            <a:off x="6113934" y="951924"/>
            <a:ext cx="3030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https://biblioteka.pwr.edu.pl/en/first-steps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1828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Loans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5"/>
          <p:cNvSpPr/>
          <p:nvPr/>
        </p:nvSpPr>
        <p:spPr>
          <a:xfrm rot="1792415">
            <a:off x="3712712" y="1546733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5"/>
          <p:cNvSpPr/>
          <p:nvPr/>
        </p:nvSpPr>
        <p:spPr>
          <a:xfrm rot="-1800000">
            <a:off x="2891501" y="2920057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5"/>
          <p:cNvSpPr/>
          <p:nvPr/>
        </p:nvSpPr>
        <p:spPr>
          <a:xfrm rot="-1800000">
            <a:off x="4539228" y="2920059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5"/>
          <p:cNvSpPr/>
          <p:nvPr/>
        </p:nvSpPr>
        <p:spPr>
          <a:xfrm rot="1792415">
            <a:off x="4066801" y="2205825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5"/>
          <p:cNvSpPr/>
          <p:nvPr/>
        </p:nvSpPr>
        <p:spPr>
          <a:xfrm rot="-1800000">
            <a:off x="3245397" y="2866897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5"/>
          <p:cNvSpPr/>
          <p:nvPr/>
        </p:nvSpPr>
        <p:spPr>
          <a:xfrm rot="-1800000">
            <a:off x="4893124" y="2866899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5"/>
          <p:cNvSpPr txBox="1"/>
          <p:nvPr/>
        </p:nvSpPr>
        <p:spPr>
          <a:xfrm>
            <a:off x="3486598" y="2979414"/>
            <a:ext cx="555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</a:rPr>
              <a:t>6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5120920" y="2979414"/>
            <a:ext cx="555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</a:rPr>
              <a:t>3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5"/>
          <p:cNvSpPr txBox="1"/>
          <p:nvPr/>
        </p:nvSpPr>
        <p:spPr>
          <a:xfrm>
            <a:off x="4175759" y="2318340"/>
            <a:ext cx="7720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5"/>
          <p:cNvSpPr txBox="1"/>
          <p:nvPr/>
        </p:nvSpPr>
        <p:spPr>
          <a:xfrm>
            <a:off x="266701" y="3229144"/>
            <a:ext cx="26710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6 </a:t>
            </a:r>
            <a:r>
              <a:rPr lang="pl-PL" b="1" dirty="0" err="1">
                <a:solidFill>
                  <a:srgbClr val="797B4F"/>
                </a:solidFill>
              </a:rPr>
              <a:t>months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6228184" y="3229144"/>
            <a:ext cx="2592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pl-PL" b="1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pl-PL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pl-PL" b="1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collect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5444941" y="1848459"/>
            <a:ext cx="27998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10 </a:t>
            </a:r>
            <a:r>
              <a:rPr lang="pl-PL" b="1" dirty="0" err="1">
                <a:solidFill>
                  <a:srgbClr val="797B4F"/>
                </a:solidFill>
              </a:rPr>
              <a:t>books</a:t>
            </a:r>
            <a:r>
              <a:rPr lang="pl-PL" b="1" dirty="0">
                <a:solidFill>
                  <a:srgbClr val="797B4F"/>
                </a:solidFill>
              </a:rPr>
              <a:t> in </a:t>
            </a:r>
            <a:r>
              <a:rPr lang="pl-PL" b="1" dirty="0" err="1">
                <a:solidFill>
                  <a:srgbClr val="797B4F"/>
                </a:solidFill>
              </a:rPr>
              <a:t>every</a:t>
            </a:r>
            <a:r>
              <a:rPr lang="pl-PL" b="1" dirty="0">
                <a:solidFill>
                  <a:srgbClr val="797B4F"/>
                </a:solidFill>
              </a:rPr>
              <a:t> </a:t>
            </a:r>
            <a:r>
              <a:rPr lang="pl-PL" b="1" dirty="0" err="1">
                <a:solidFill>
                  <a:srgbClr val="797B4F"/>
                </a:solidFill>
              </a:rPr>
              <a:t>library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75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1828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LOGIN TO PRIMO VE</a:t>
            </a:r>
          </a:p>
        </p:txBody>
      </p:sp>
      <p:sp>
        <p:nvSpPr>
          <p:cNvPr id="16" name="Google Shape;345;p35">
            <a:extLst>
              <a:ext uri="{FF2B5EF4-FFF2-40B4-BE49-F238E27FC236}">
                <a16:creationId xmlns:a16="http://schemas.microsoft.com/office/drawing/2014/main" id="{C598413E-72B7-4CD2-8082-FDDF5FF324F8}"/>
              </a:ext>
            </a:extLst>
          </p:cNvPr>
          <p:cNvSpPr txBox="1"/>
          <p:nvPr/>
        </p:nvSpPr>
        <p:spPr>
          <a:xfrm>
            <a:off x="3900547" y="2091603"/>
            <a:ext cx="3954021" cy="20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USER ID</a:t>
            </a:r>
            <a:r>
              <a:rPr lang="pl-PL" i="1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:</a:t>
            </a:r>
          </a:p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student ID numer </a:t>
            </a:r>
          </a:p>
          <a:p>
            <a:pPr lvl="0" algn="ctr"/>
            <a:endParaRPr lang="pl-PL" i="1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Before the first logging you have to reset your password to your library account.</a:t>
            </a:r>
          </a:p>
        </p:txBody>
      </p:sp>
      <p:sp>
        <p:nvSpPr>
          <p:cNvPr id="20" name="Google Shape;333;p35">
            <a:extLst>
              <a:ext uri="{FF2B5EF4-FFF2-40B4-BE49-F238E27FC236}">
                <a16:creationId xmlns:a16="http://schemas.microsoft.com/office/drawing/2014/main" id="{7EB9FEBA-0A75-46C4-BD3A-D38D2D4E73C8}"/>
              </a:ext>
            </a:extLst>
          </p:cNvPr>
          <p:cNvSpPr txBox="1"/>
          <p:nvPr/>
        </p:nvSpPr>
        <p:spPr>
          <a:xfrm>
            <a:off x="6890785" y="4440736"/>
            <a:ext cx="1952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Catalogue</a:t>
            </a:r>
            <a:endParaRPr lang="pl-PL" sz="1200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rgbClr val="797B4F"/>
                </a:solidFill>
              </a:rPr>
              <a:t>Sign</a:t>
            </a:r>
            <a:r>
              <a:rPr lang="pl-PL" sz="1200" dirty="0">
                <a:solidFill>
                  <a:srgbClr val="797B4F"/>
                </a:solidFill>
              </a:rPr>
              <a:t> in</a:t>
            </a:r>
            <a:endParaRPr sz="1200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34;p35">
            <a:extLst>
              <a:ext uri="{FF2B5EF4-FFF2-40B4-BE49-F238E27FC236}">
                <a16:creationId xmlns:a16="http://schemas.microsoft.com/office/drawing/2014/main" id="{8AC87905-6190-4B80-BDFD-094262EC42DD}"/>
              </a:ext>
            </a:extLst>
          </p:cNvPr>
          <p:cNvSpPr txBox="1"/>
          <p:nvPr/>
        </p:nvSpPr>
        <p:spPr>
          <a:xfrm>
            <a:off x="6572017" y="4227346"/>
            <a:ext cx="25900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1200" b="1" dirty="0">
                <a:solidFill>
                  <a:srgbClr val="797B4F"/>
                </a:solidFill>
              </a:rPr>
              <a:t>https://biblioteka.pwr.edu.pl/en/</a:t>
            </a:r>
            <a:endParaRPr sz="12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97;p60">
            <a:extLst>
              <a:ext uri="{FF2B5EF4-FFF2-40B4-BE49-F238E27FC236}">
                <a16:creationId xmlns:a16="http://schemas.microsoft.com/office/drawing/2014/main" id="{E0A5B0CB-B83C-4CDB-9BA4-BF4DA4109BCB}"/>
              </a:ext>
            </a:extLst>
          </p:cNvPr>
          <p:cNvSpPr/>
          <p:nvPr/>
        </p:nvSpPr>
        <p:spPr>
          <a:xfrm rot="16200000">
            <a:off x="7673295" y="38413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780" y="88243"/>
                </a:moveTo>
                <a:cubicBezTo>
                  <a:pt x="21351" y="84944"/>
                  <a:pt x="14517" y="80365"/>
                  <a:pt x="8667" y="74602"/>
                </a:cubicBezTo>
                <a:cubicBezTo>
                  <a:pt x="11188" y="83720"/>
                  <a:pt x="16125" y="91832"/>
                  <a:pt x="22752" y="98217"/>
                </a:cubicBezTo>
                <a:cubicBezTo>
                  <a:pt x="25154" y="95082"/>
                  <a:pt x="27145" y="91727"/>
                  <a:pt x="28780" y="88243"/>
                </a:cubicBezTo>
                <a:close/>
                <a:moveTo>
                  <a:pt x="29516" y="32485"/>
                </a:moveTo>
                <a:cubicBezTo>
                  <a:pt x="27786" y="28646"/>
                  <a:pt x="25663" y="24941"/>
                  <a:pt x="23042" y="21501"/>
                </a:cubicBezTo>
                <a:cubicBezTo>
                  <a:pt x="15792" y="28386"/>
                  <a:pt x="10518" y="37314"/>
                  <a:pt x="8119" y="47360"/>
                </a:cubicBezTo>
                <a:cubicBezTo>
                  <a:pt x="14267" y="41039"/>
                  <a:pt x="21545" y="36024"/>
                  <a:pt x="29516" y="32485"/>
                </a:cubicBezTo>
                <a:close/>
                <a:moveTo>
                  <a:pt x="35247" y="62987"/>
                </a:moveTo>
                <a:lnTo>
                  <a:pt x="8552" y="62987"/>
                </a:lnTo>
                <a:cubicBezTo>
                  <a:pt x="14807" y="70885"/>
                  <a:pt x="22814" y="77023"/>
                  <a:pt x="31804" y="81056"/>
                </a:cubicBezTo>
                <a:cubicBezTo>
                  <a:pt x="33825" y="75194"/>
                  <a:pt x="34991" y="69108"/>
                  <a:pt x="35247" y="62987"/>
                </a:cubicBezTo>
                <a:close/>
                <a:moveTo>
                  <a:pt x="35257" y="56211"/>
                </a:moveTo>
                <a:cubicBezTo>
                  <a:pt x="34993" y="50658"/>
                  <a:pt x="33989" y="45137"/>
                  <a:pt x="32275" y="39790"/>
                </a:cubicBezTo>
                <a:cubicBezTo>
                  <a:pt x="23987" y="43555"/>
                  <a:pt x="16555" y="49115"/>
                  <a:pt x="10603" y="56211"/>
                </a:cubicBezTo>
                <a:close/>
                <a:moveTo>
                  <a:pt x="55368" y="94684"/>
                </a:moveTo>
                <a:cubicBezTo>
                  <a:pt x="48332" y="94421"/>
                  <a:pt x="41457" y="93072"/>
                  <a:pt x="34944" y="90774"/>
                </a:cubicBezTo>
                <a:cubicBezTo>
                  <a:pt x="33031" y="94900"/>
                  <a:pt x="30670" y="98866"/>
                  <a:pt x="27809" y="102563"/>
                </a:cubicBezTo>
                <a:cubicBezTo>
                  <a:pt x="35585" y="108484"/>
                  <a:pt x="45059" y="112279"/>
                  <a:pt x="55368" y="113143"/>
                </a:cubicBezTo>
                <a:close/>
                <a:moveTo>
                  <a:pt x="55368" y="62987"/>
                </a:moveTo>
                <a:lnTo>
                  <a:pt x="41900" y="62987"/>
                </a:lnTo>
                <a:cubicBezTo>
                  <a:pt x="41638" y="69952"/>
                  <a:pt x="40309" y="76879"/>
                  <a:pt x="37972" y="83538"/>
                </a:cubicBezTo>
                <a:cubicBezTo>
                  <a:pt x="43529" y="85472"/>
                  <a:pt x="49381" y="86617"/>
                  <a:pt x="55368" y="86881"/>
                </a:cubicBezTo>
                <a:close/>
                <a:moveTo>
                  <a:pt x="55368" y="33843"/>
                </a:moveTo>
                <a:cubicBezTo>
                  <a:pt x="49541" y="34173"/>
                  <a:pt x="43855" y="35341"/>
                  <a:pt x="38459" y="37272"/>
                </a:cubicBezTo>
                <a:cubicBezTo>
                  <a:pt x="40480" y="43430"/>
                  <a:pt x="41643" y="49803"/>
                  <a:pt x="41904" y="56211"/>
                </a:cubicBezTo>
                <a:lnTo>
                  <a:pt x="55368" y="56211"/>
                </a:lnTo>
                <a:close/>
                <a:moveTo>
                  <a:pt x="55368" y="6856"/>
                </a:moveTo>
                <a:cubicBezTo>
                  <a:pt x="45199" y="7709"/>
                  <a:pt x="35843" y="11413"/>
                  <a:pt x="28125" y="17195"/>
                </a:cubicBezTo>
                <a:cubicBezTo>
                  <a:pt x="31202" y="21187"/>
                  <a:pt x="33686" y="25498"/>
                  <a:pt x="35690" y="29969"/>
                </a:cubicBezTo>
                <a:cubicBezTo>
                  <a:pt x="41961" y="27710"/>
                  <a:pt x="48582" y="26364"/>
                  <a:pt x="55368" y="26033"/>
                </a:cubicBezTo>
                <a:close/>
                <a:moveTo>
                  <a:pt x="80995" y="37351"/>
                </a:moveTo>
                <a:cubicBezTo>
                  <a:pt x="74992" y="35218"/>
                  <a:pt x="68645" y="33979"/>
                  <a:pt x="62149" y="33777"/>
                </a:cubicBezTo>
                <a:lnTo>
                  <a:pt x="62149" y="56211"/>
                </a:lnTo>
                <a:lnTo>
                  <a:pt x="77742" y="56211"/>
                </a:lnTo>
                <a:cubicBezTo>
                  <a:pt x="77944" y="49839"/>
                  <a:pt x="79047" y="43493"/>
                  <a:pt x="80995" y="37351"/>
                </a:cubicBezTo>
                <a:close/>
                <a:moveTo>
                  <a:pt x="81702" y="82788"/>
                </a:moveTo>
                <a:cubicBezTo>
                  <a:pt x="79431" y="76372"/>
                  <a:pt x="78114" y="69703"/>
                  <a:pt x="77802" y="62987"/>
                </a:cubicBezTo>
                <a:lnTo>
                  <a:pt x="62149" y="62987"/>
                </a:lnTo>
                <a:lnTo>
                  <a:pt x="62149" y="86861"/>
                </a:lnTo>
                <a:cubicBezTo>
                  <a:pt x="68915" y="86568"/>
                  <a:pt x="75504" y="85154"/>
                  <a:pt x="81702" y="82788"/>
                </a:cubicBezTo>
                <a:close/>
                <a:moveTo>
                  <a:pt x="91254" y="16823"/>
                </a:moveTo>
                <a:cubicBezTo>
                  <a:pt x="83038" y="10812"/>
                  <a:pt x="73011" y="7148"/>
                  <a:pt x="62149" y="6735"/>
                </a:cubicBezTo>
                <a:lnTo>
                  <a:pt x="62149" y="25971"/>
                </a:lnTo>
                <a:cubicBezTo>
                  <a:pt x="69578" y="26170"/>
                  <a:pt x="76836" y="27576"/>
                  <a:pt x="83694" y="30019"/>
                </a:cubicBezTo>
                <a:cubicBezTo>
                  <a:pt x="85703" y="25424"/>
                  <a:pt x="88216" y="20993"/>
                  <a:pt x="91254" y="16823"/>
                </a:cubicBezTo>
                <a:close/>
                <a:moveTo>
                  <a:pt x="92191" y="102478"/>
                </a:moveTo>
                <a:cubicBezTo>
                  <a:pt x="89134" y="98585"/>
                  <a:pt x="86626" y="94394"/>
                  <a:pt x="84614" y="90026"/>
                </a:cubicBezTo>
                <a:cubicBezTo>
                  <a:pt x="77503" y="92765"/>
                  <a:pt x="69928" y="94377"/>
                  <a:pt x="62149" y="94672"/>
                </a:cubicBezTo>
                <a:lnTo>
                  <a:pt x="62149" y="113264"/>
                </a:lnTo>
                <a:cubicBezTo>
                  <a:pt x="73428" y="112835"/>
                  <a:pt x="83806" y="108901"/>
                  <a:pt x="92191" y="102478"/>
                </a:cubicBezTo>
                <a:close/>
                <a:moveTo>
                  <a:pt x="108452" y="56211"/>
                </a:moveTo>
                <a:cubicBezTo>
                  <a:pt x="102585" y="49213"/>
                  <a:pt x="95286" y="43712"/>
                  <a:pt x="87165" y="39928"/>
                </a:cubicBezTo>
                <a:cubicBezTo>
                  <a:pt x="85533" y="45240"/>
                  <a:pt x="84594" y="50713"/>
                  <a:pt x="84387" y="56211"/>
                </a:cubicBezTo>
                <a:close/>
                <a:moveTo>
                  <a:pt x="108893" y="62987"/>
                </a:moveTo>
                <a:lnTo>
                  <a:pt x="84451" y="62987"/>
                </a:lnTo>
                <a:cubicBezTo>
                  <a:pt x="84750" y="68783"/>
                  <a:pt x="85872" y="74538"/>
                  <a:pt x="87772" y="80093"/>
                </a:cubicBezTo>
                <a:cubicBezTo>
                  <a:pt x="95898" y="76042"/>
                  <a:pt x="103149" y="70263"/>
                  <a:pt x="108893" y="62987"/>
                </a:cubicBezTo>
                <a:close/>
                <a:moveTo>
                  <a:pt x="111997" y="48352"/>
                </a:moveTo>
                <a:cubicBezTo>
                  <a:pt x="109700" y="37715"/>
                  <a:pt x="104172" y="28286"/>
                  <a:pt x="96490" y="21123"/>
                </a:cubicBezTo>
                <a:cubicBezTo>
                  <a:pt x="93775" y="24712"/>
                  <a:pt x="91592" y="28582"/>
                  <a:pt x="89828" y="32588"/>
                </a:cubicBezTo>
                <a:cubicBezTo>
                  <a:pt x="98115" y="36327"/>
                  <a:pt x="105653" y="41662"/>
                  <a:pt x="111997" y="48352"/>
                </a:cubicBezTo>
                <a:close/>
                <a:moveTo>
                  <a:pt x="112044" y="71427"/>
                </a:moveTo>
                <a:cubicBezTo>
                  <a:pt x="105949" y="78076"/>
                  <a:pt x="98693" y="83450"/>
                  <a:pt x="90692" y="87326"/>
                </a:cubicBezTo>
                <a:cubicBezTo>
                  <a:pt x="92451" y="91123"/>
                  <a:pt x="94624" y="94770"/>
                  <a:pt x="97268" y="98161"/>
                </a:cubicBezTo>
                <a:cubicBezTo>
                  <a:pt x="104590" y="91027"/>
                  <a:pt x="109851" y="81796"/>
                  <a:pt x="112044" y="71427"/>
                </a:cubicBezTo>
                <a:close/>
                <a:moveTo>
                  <a:pt x="120000" y="60000"/>
                </a:moveTo>
                <a:cubicBezTo>
                  <a:pt x="120000" y="93137"/>
                  <a:pt x="93119" y="120000"/>
                  <a:pt x="59960" y="120000"/>
                </a:cubicBezTo>
                <a:cubicBezTo>
                  <a:pt x="27805" y="120000"/>
                  <a:pt x="1554" y="94738"/>
                  <a:pt x="72" y="62987"/>
                </a:cubicBezTo>
                <a:lnTo>
                  <a:pt x="0" y="62987"/>
                </a:lnTo>
                <a:lnTo>
                  <a:pt x="0" y="56211"/>
                </a:lnTo>
                <a:lnTo>
                  <a:pt x="103" y="56211"/>
                </a:lnTo>
                <a:cubicBezTo>
                  <a:pt x="1902" y="26359"/>
                  <a:pt x="25603" y="2427"/>
                  <a:pt x="55368" y="231"/>
                </a:cubicBezTo>
                <a:lnTo>
                  <a:pt x="55368" y="0"/>
                </a:lnTo>
                <a:lnTo>
                  <a:pt x="59960" y="0"/>
                </a:lnTo>
                <a:lnTo>
                  <a:pt x="62149" y="0"/>
                </a:lnTo>
                <a:lnTo>
                  <a:pt x="62149" y="110"/>
                </a:lnTo>
                <a:cubicBezTo>
                  <a:pt x="94295" y="1191"/>
                  <a:pt x="120000" y="27595"/>
                  <a:pt x="120000" y="6000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32B24E2-D90D-4F35-A646-5F836373C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9" b="89960" l="9804" r="89869">
                        <a14:foregroundMark x1="15359" y1="10643" x2="41503" y2="17269"/>
                        <a14:foregroundMark x1="41503" y1="17269" x2="65033" y2="18474"/>
                        <a14:foregroundMark x1="13072" y1="4819" x2="80719" y2="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275" y="1234440"/>
            <a:ext cx="2367277" cy="385262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9A5A5D8-D9F3-47CC-A0D9-ADEB1E741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67" y="1464907"/>
            <a:ext cx="1871209" cy="27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1;p31">
            <a:extLst>
              <a:ext uri="{FF2B5EF4-FFF2-40B4-BE49-F238E27FC236}">
                <a16:creationId xmlns:a16="http://schemas.microsoft.com/office/drawing/2014/main" id="{039EE602-CE9D-43DD-8076-864A5A657C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19401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</a:pPr>
            <a:r>
              <a:rPr lang="pl-PL" dirty="0">
                <a:solidFill>
                  <a:schemeClr val="lt1"/>
                </a:solidFill>
              </a:rPr>
              <a:t>Reset </a:t>
            </a:r>
            <a:r>
              <a:rPr lang="pl-PL" dirty="0" err="1">
                <a:solidFill>
                  <a:schemeClr val="lt1"/>
                </a:solidFill>
              </a:rPr>
              <a:t>your</a:t>
            </a:r>
            <a:r>
              <a:rPr lang="pl-PL" dirty="0">
                <a:solidFill>
                  <a:schemeClr val="lt1"/>
                </a:solidFill>
              </a:rPr>
              <a:t> </a:t>
            </a:r>
            <a:r>
              <a:rPr lang="pl-PL" dirty="0" err="1">
                <a:solidFill>
                  <a:schemeClr val="lt1"/>
                </a:solidFill>
              </a:rPr>
              <a:t>password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41FBF1-ED15-40C6-A961-64508F61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769620"/>
            <a:ext cx="4940879" cy="3335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A8F654B-6C1A-494E-9212-A2C1C907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90" y="1059180"/>
            <a:ext cx="1950572" cy="31744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E8075B6-4C74-41FE-8CE1-C494DE44F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720" y="563881"/>
            <a:ext cx="1797567" cy="310896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A3D575A-9B60-4CA3-A5F3-684E35D9A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187" y="55497"/>
            <a:ext cx="1894330" cy="3202784"/>
          </a:xfrm>
          <a:prstGeom prst="rect">
            <a:avLst/>
          </a:prstGeom>
        </p:spPr>
      </p:pic>
      <p:sp>
        <p:nvSpPr>
          <p:cNvPr id="456" name="Google Shape;456;p39"/>
          <p:cNvSpPr txBox="1"/>
          <p:nvPr/>
        </p:nvSpPr>
        <p:spPr>
          <a:xfrm>
            <a:off x="4785359" y="3218765"/>
            <a:ext cx="3777616" cy="74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Choose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reset </a:t>
            </a:r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password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to </a:t>
            </a:r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library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account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. </a:t>
            </a:r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Enter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your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student ID numer in the </a:t>
            </a:r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first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l-PL" dirty="0" err="1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box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.</a:t>
            </a:r>
          </a:p>
          <a:p>
            <a:br>
              <a:rPr lang="pl-PL" sz="600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</a:br>
            <a:r>
              <a:rPr lang="en-US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You will receive an e-mail with a link to reset your password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18" name="Google Shape;456;p39">
            <a:extLst>
              <a:ext uri="{FF2B5EF4-FFF2-40B4-BE49-F238E27FC236}">
                <a16:creationId xmlns:a16="http://schemas.microsoft.com/office/drawing/2014/main" id="{8269AF8B-1F9C-47B9-A1D4-843718CCC05F}"/>
              </a:ext>
            </a:extLst>
          </p:cNvPr>
          <p:cNvSpPr txBox="1"/>
          <p:nvPr/>
        </p:nvSpPr>
        <p:spPr>
          <a:xfrm>
            <a:off x="904908" y="3777434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1</a:t>
            </a:r>
          </a:p>
        </p:txBody>
      </p:sp>
      <p:sp>
        <p:nvSpPr>
          <p:cNvPr id="20" name="Google Shape;456;p39">
            <a:extLst>
              <a:ext uri="{FF2B5EF4-FFF2-40B4-BE49-F238E27FC236}">
                <a16:creationId xmlns:a16="http://schemas.microsoft.com/office/drawing/2014/main" id="{645CCC86-042A-4B9D-8881-CABDB73929DF}"/>
              </a:ext>
            </a:extLst>
          </p:cNvPr>
          <p:cNvSpPr txBox="1"/>
          <p:nvPr/>
        </p:nvSpPr>
        <p:spPr>
          <a:xfrm>
            <a:off x="5943525" y="2881987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3</a:t>
            </a:r>
          </a:p>
        </p:txBody>
      </p:sp>
      <p:sp>
        <p:nvSpPr>
          <p:cNvPr id="21" name="Google Shape;456;p39">
            <a:extLst>
              <a:ext uri="{FF2B5EF4-FFF2-40B4-BE49-F238E27FC236}">
                <a16:creationId xmlns:a16="http://schemas.microsoft.com/office/drawing/2014/main" id="{41B394EE-A550-45D8-BC57-F7A70879D948}"/>
              </a:ext>
            </a:extLst>
          </p:cNvPr>
          <p:cNvSpPr txBox="1"/>
          <p:nvPr/>
        </p:nvSpPr>
        <p:spPr>
          <a:xfrm>
            <a:off x="3399325" y="3308398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</a:p>
        </p:txBody>
      </p:sp>
      <p:sp>
        <p:nvSpPr>
          <p:cNvPr id="19" name="Google Shape;333;p35">
            <a:extLst>
              <a:ext uri="{FF2B5EF4-FFF2-40B4-BE49-F238E27FC236}">
                <a16:creationId xmlns:a16="http://schemas.microsoft.com/office/drawing/2014/main" id="{84C61909-BF8C-44AF-B7BF-D13B02D86081}"/>
              </a:ext>
            </a:extLst>
          </p:cNvPr>
          <p:cNvSpPr txBox="1"/>
          <p:nvPr/>
        </p:nvSpPr>
        <p:spPr>
          <a:xfrm>
            <a:off x="7098515" y="621467"/>
            <a:ext cx="1952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Catalogue</a:t>
            </a:r>
            <a:endParaRPr lang="pl-PL" sz="1200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 err="1">
                <a:solidFill>
                  <a:srgbClr val="797B4F"/>
                </a:solidFill>
              </a:rPr>
              <a:t>Sign</a:t>
            </a:r>
            <a:r>
              <a:rPr lang="pl-PL" sz="1200" dirty="0">
                <a:solidFill>
                  <a:srgbClr val="797B4F"/>
                </a:solidFill>
              </a:rPr>
              <a:t> in</a:t>
            </a:r>
            <a:endParaRPr sz="1200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34;p35">
            <a:extLst>
              <a:ext uri="{FF2B5EF4-FFF2-40B4-BE49-F238E27FC236}">
                <a16:creationId xmlns:a16="http://schemas.microsoft.com/office/drawing/2014/main" id="{039E1C21-8B44-4CBE-AD5B-FAAB8D9A0DE1}"/>
              </a:ext>
            </a:extLst>
          </p:cNvPr>
          <p:cNvSpPr txBox="1"/>
          <p:nvPr/>
        </p:nvSpPr>
        <p:spPr>
          <a:xfrm>
            <a:off x="6779747" y="408077"/>
            <a:ext cx="25900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1100" b="1" dirty="0">
                <a:solidFill>
                  <a:srgbClr val="797B4F"/>
                </a:solidFill>
              </a:rPr>
              <a:t>https://biblioteka.pwr.edu.pl/en/</a:t>
            </a:r>
            <a:endParaRPr sz="11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897;p60">
            <a:extLst>
              <a:ext uri="{FF2B5EF4-FFF2-40B4-BE49-F238E27FC236}">
                <a16:creationId xmlns:a16="http://schemas.microsoft.com/office/drawing/2014/main" id="{838B8584-F1C3-4834-9307-D062BC414CB1}"/>
              </a:ext>
            </a:extLst>
          </p:cNvPr>
          <p:cNvSpPr/>
          <p:nvPr/>
        </p:nvSpPr>
        <p:spPr>
          <a:xfrm rot="16200000">
            <a:off x="7881025" y="22083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780" y="88243"/>
                </a:moveTo>
                <a:cubicBezTo>
                  <a:pt x="21351" y="84944"/>
                  <a:pt x="14517" y="80365"/>
                  <a:pt x="8667" y="74602"/>
                </a:cubicBezTo>
                <a:cubicBezTo>
                  <a:pt x="11188" y="83720"/>
                  <a:pt x="16125" y="91832"/>
                  <a:pt x="22752" y="98217"/>
                </a:cubicBezTo>
                <a:cubicBezTo>
                  <a:pt x="25154" y="95082"/>
                  <a:pt x="27145" y="91727"/>
                  <a:pt x="28780" y="88243"/>
                </a:cubicBezTo>
                <a:close/>
                <a:moveTo>
                  <a:pt x="29516" y="32485"/>
                </a:moveTo>
                <a:cubicBezTo>
                  <a:pt x="27786" y="28646"/>
                  <a:pt x="25663" y="24941"/>
                  <a:pt x="23042" y="21501"/>
                </a:cubicBezTo>
                <a:cubicBezTo>
                  <a:pt x="15792" y="28386"/>
                  <a:pt x="10518" y="37314"/>
                  <a:pt x="8119" y="47360"/>
                </a:cubicBezTo>
                <a:cubicBezTo>
                  <a:pt x="14267" y="41039"/>
                  <a:pt x="21545" y="36024"/>
                  <a:pt x="29516" y="32485"/>
                </a:cubicBezTo>
                <a:close/>
                <a:moveTo>
                  <a:pt x="35247" y="62987"/>
                </a:moveTo>
                <a:lnTo>
                  <a:pt x="8552" y="62987"/>
                </a:lnTo>
                <a:cubicBezTo>
                  <a:pt x="14807" y="70885"/>
                  <a:pt x="22814" y="77023"/>
                  <a:pt x="31804" y="81056"/>
                </a:cubicBezTo>
                <a:cubicBezTo>
                  <a:pt x="33825" y="75194"/>
                  <a:pt x="34991" y="69108"/>
                  <a:pt x="35247" y="62987"/>
                </a:cubicBezTo>
                <a:close/>
                <a:moveTo>
                  <a:pt x="35257" y="56211"/>
                </a:moveTo>
                <a:cubicBezTo>
                  <a:pt x="34993" y="50658"/>
                  <a:pt x="33989" y="45137"/>
                  <a:pt x="32275" y="39790"/>
                </a:cubicBezTo>
                <a:cubicBezTo>
                  <a:pt x="23987" y="43555"/>
                  <a:pt x="16555" y="49115"/>
                  <a:pt x="10603" y="56211"/>
                </a:cubicBezTo>
                <a:close/>
                <a:moveTo>
                  <a:pt x="55368" y="94684"/>
                </a:moveTo>
                <a:cubicBezTo>
                  <a:pt x="48332" y="94421"/>
                  <a:pt x="41457" y="93072"/>
                  <a:pt x="34944" y="90774"/>
                </a:cubicBezTo>
                <a:cubicBezTo>
                  <a:pt x="33031" y="94900"/>
                  <a:pt x="30670" y="98866"/>
                  <a:pt x="27809" y="102563"/>
                </a:cubicBezTo>
                <a:cubicBezTo>
                  <a:pt x="35585" y="108484"/>
                  <a:pt x="45059" y="112279"/>
                  <a:pt x="55368" y="113143"/>
                </a:cubicBezTo>
                <a:close/>
                <a:moveTo>
                  <a:pt x="55368" y="62987"/>
                </a:moveTo>
                <a:lnTo>
                  <a:pt x="41900" y="62987"/>
                </a:lnTo>
                <a:cubicBezTo>
                  <a:pt x="41638" y="69952"/>
                  <a:pt x="40309" y="76879"/>
                  <a:pt x="37972" y="83538"/>
                </a:cubicBezTo>
                <a:cubicBezTo>
                  <a:pt x="43529" y="85472"/>
                  <a:pt x="49381" y="86617"/>
                  <a:pt x="55368" y="86881"/>
                </a:cubicBezTo>
                <a:close/>
                <a:moveTo>
                  <a:pt x="55368" y="33843"/>
                </a:moveTo>
                <a:cubicBezTo>
                  <a:pt x="49541" y="34173"/>
                  <a:pt x="43855" y="35341"/>
                  <a:pt x="38459" y="37272"/>
                </a:cubicBezTo>
                <a:cubicBezTo>
                  <a:pt x="40480" y="43430"/>
                  <a:pt x="41643" y="49803"/>
                  <a:pt x="41904" y="56211"/>
                </a:cubicBezTo>
                <a:lnTo>
                  <a:pt x="55368" y="56211"/>
                </a:lnTo>
                <a:close/>
                <a:moveTo>
                  <a:pt x="55368" y="6856"/>
                </a:moveTo>
                <a:cubicBezTo>
                  <a:pt x="45199" y="7709"/>
                  <a:pt x="35843" y="11413"/>
                  <a:pt x="28125" y="17195"/>
                </a:cubicBezTo>
                <a:cubicBezTo>
                  <a:pt x="31202" y="21187"/>
                  <a:pt x="33686" y="25498"/>
                  <a:pt x="35690" y="29969"/>
                </a:cubicBezTo>
                <a:cubicBezTo>
                  <a:pt x="41961" y="27710"/>
                  <a:pt x="48582" y="26364"/>
                  <a:pt x="55368" y="26033"/>
                </a:cubicBezTo>
                <a:close/>
                <a:moveTo>
                  <a:pt x="80995" y="37351"/>
                </a:moveTo>
                <a:cubicBezTo>
                  <a:pt x="74992" y="35218"/>
                  <a:pt x="68645" y="33979"/>
                  <a:pt x="62149" y="33777"/>
                </a:cubicBezTo>
                <a:lnTo>
                  <a:pt x="62149" y="56211"/>
                </a:lnTo>
                <a:lnTo>
                  <a:pt x="77742" y="56211"/>
                </a:lnTo>
                <a:cubicBezTo>
                  <a:pt x="77944" y="49839"/>
                  <a:pt x="79047" y="43493"/>
                  <a:pt x="80995" y="37351"/>
                </a:cubicBezTo>
                <a:close/>
                <a:moveTo>
                  <a:pt x="81702" y="82788"/>
                </a:moveTo>
                <a:cubicBezTo>
                  <a:pt x="79431" y="76372"/>
                  <a:pt x="78114" y="69703"/>
                  <a:pt x="77802" y="62987"/>
                </a:cubicBezTo>
                <a:lnTo>
                  <a:pt x="62149" y="62987"/>
                </a:lnTo>
                <a:lnTo>
                  <a:pt x="62149" y="86861"/>
                </a:lnTo>
                <a:cubicBezTo>
                  <a:pt x="68915" y="86568"/>
                  <a:pt x="75504" y="85154"/>
                  <a:pt x="81702" y="82788"/>
                </a:cubicBezTo>
                <a:close/>
                <a:moveTo>
                  <a:pt x="91254" y="16823"/>
                </a:moveTo>
                <a:cubicBezTo>
                  <a:pt x="83038" y="10812"/>
                  <a:pt x="73011" y="7148"/>
                  <a:pt x="62149" y="6735"/>
                </a:cubicBezTo>
                <a:lnTo>
                  <a:pt x="62149" y="25971"/>
                </a:lnTo>
                <a:cubicBezTo>
                  <a:pt x="69578" y="26170"/>
                  <a:pt x="76836" y="27576"/>
                  <a:pt x="83694" y="30019"/>
                </a:cubicBezTo>
                <a:cubicBezTo>
                  <a:pt x="85703" y="25424"/>
                  <a:pt x="88216" y="20993"/>
                  <a:pt x="91254" y="16823"/>
                </a:cubicBezTo>
                <a:close/>
                <a:moveTo>
                  <a:pt x="92191" y="102478"/>
                </a:moveTo>
                <a:cubicBezTo>
                  <a:pt x="89134" y="98585"/>
                  <a:pt x="86626" y="94394"/>
                  <a:pt x="84614" y="90026"/>
                </a:cubicBezTo>
                <a:cubicBezTo>
                  <a:pt x="77503" y="92765"/>
                  <a:pt x="69928" y="94377"/>
                  <a:pt x="62149" y="94672"/>
                </a:cubicBezTo>
                <a:lnTo>
                  <a:pt x="62149" y="113264"/>
                </a:lnTo>
                <a:cubicBezTo>
                  <a:pt x="73428" y="112835"/>
                  <a:pt x="83806" y="108901"/>
                  <a:pt x="92191" y="102478"/>
                </a:cubicBezTo>
                <a:close/>
                <a:moveTo>
                  <a:pt x="108452" y="56211"/>
                </a:moveTo>
                <a:cubicBezTo>
                  <a:pt x="102585" y="49213"/>
                  <a:pt x="95286" y="43712"/>
                  <a:pt x="87165" y="39928"/>
                </a:cubicBezTo>
                <a:cubicBezTo>
                  <a:pt x="85533" y="45240"/>
                  <a:pt x="84594" y="50713"/>
                  <a:pt x="84387" y="56211"/>
                </a:cubicBezTo>
                <a:close/>
                <a:moveTo>
                  <a:pt x="108893" y="62987"/>
                </a:moveTo>
                <a:lnTo>
                  <a:pt x="84451" y="62987"/>
                </a:lnTo>
                <a:cubicBezTo>
                  <a:pt x="84750" y="68783"/>
                  <a:pt x="85872" y="74538"/>
                  <a:pt x="87772" y="80093"/>
                </a:cubicBezTo>
                <a:cubicBezTo>
                  <a:pt x="95898" y="76042"/>
                  <a:pt x="103149" y="70263"/>
                  <a:pt x="108893" y="62987"/>
                </a:cubicBezTo>
                <a:close/>
                <a:moveTo>
                  <a:pt x="111997" y="48352"/>
                </a:moveTo>
                <a:cubicBezTo>
                  <a:pt x="109700" y="37715"/>
                  <a:pt x="104172" y="28286"/>
                  <a:pt x="96490" y="21123"/>
                </a:cubicBezTo>
                <a:cubicBezTo>
                  <a:pt x="93775" y="24712"/>
                  <a:pt x="91592" y="28582"/>
                  <a:pt x="89828" y="32588"/>
                </a:cubicBezTo>
                <a:cubicBezTo>
                  <a:pt x="98115" y="36327"/>
                  <a:pt x="105653" y="41662"/>
                  <a:pt x="111997" y="48352"/>
                </a:cubicBezTo>
                <a:close/>
                <a:moveTo>
                  <a:pt x="112044" y="71427"/>
                </a:moveTo>
                <a:cubicBezTo>
                  <a:pt x="105949" y="78076"/>
                  <a:pt x="98693" y="83450"/>
                  <a:pt x="90692" y="87326"/>
                </a:cubicBezTo>
                <a:cubicBezTo>
                  <a:pt x="92451" y="91123"/>
                  <a:pt x="94624" y="94770"/>
                  <a:pt x="97268" y="98161"/>
                </a:cubicBezTo>
                <a:cubicBezTo>
                  <a:pt x="104590" y="91027"/>
                  <a:pt x="109851" y="81796"/>
                  <a:pt x="112044" y="71427"/>
                </a:cubicBezTo>
                <a:close/>
                <a:moveTo>
                  <a:pt x="120000" y="60000"/>
                </a:moveTo>
                <a:cubicBezTo>
                  <a:pt x="120000" y="93137"/>
                  <a:pt x="93119" y="120000"/>
                  <a:pt x="59960" y="120000"/>
                </a:cubicBezTo>
                <a:cubicBezTo>
                  <a:pt x="27805" y="120000"/>
                  <a:pt x="1554" y="94738"/>
                  <a:pt x="72" y="62987"/>
                </a:cubicBezTo>
                <a:lnTo>
                  <a:pt x="0" y="62987"/>
                </a:lnTo>
                <a:lnTo>
                  <a:pt x="0" y="56211"/>
                </a:lnTo>
                <a:lnTo>
                  <a:pt x="103" y="56211"/>
                </a:lnTo>
                <a:cubicBezTo>
                  <a:pt x="1902" y="26359"/>
                  <a:pt x="25603" y="2427"/>
                  <a:pt x="55368" y="231"/>
                </a:cubicBezTo>
                <a:lnTo>
                  <a:pt x="55368" y="0"/>
                </a:lnTo>
                <a:lnTo>
                  <a:pt x="59960" y="0"/>
                </a:lnTo>
                <a:lnTo>
                  <a:pt x="62149" y="0"/>
                </a:lnTo>
                <a:lnTo>
                  <a:pt x="62149" y="110"/>
                </a:lnTo>
                <a:cubicBezTo>
                  <a:pt x="94295" y="1191"/>
                  <a:pt x="120000" y="27595"/>
                  <a:pt x="120000" y="6000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6E5DD2E5-369C-454C-88D2-299B25570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02" y="1245037"/>
            <a:ext cx="1496237" cy="226651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F09BF4A-371C-4680-8682-24D54E6AE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380" y="737870"/>
            <a:ext cx="1567427" cy="2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7B4F"/>
              </a:buClr>
              <a:buFont typeface="Arial"/>
              <a:buNone/>
            </a:pPr>
            <a:r>
              <a:rPr lang="pl-PL" sz="4000" b="0" i="0" u="none" strike="noStrike" cap="none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lang="pl-PL" sz="4000" b="0" i="0" u="none" strike="noStrike" cap="none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 Primo</a:t>
            </a:r>
            <a:endParaRPr sz="4000" b="0" i="0" u="none" strike="noStrike" cap="none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5179004" y="809583"/>
            <a:ext cx="3874599" cy="314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797B4F"/>
                </a:solidFill>
                <a:hlinkClick r:id="rId3"/>
              </a:rPr>
              <a:t>Primo</a:t>
            </a:r>
            <a:r>
              <a:rPr lang="en-US" sz="1200" dirty="0">
                <a:solidFill>
                  <a:srgbClr val="797B4F"/>
                </a:solidFill>
              </a:rPr>
              <a:t> provides simple and simultaneous search of many information resources, incl. the content of library catalogs and electronic resources available in the Library.</a:t>
            </a:r>
          </a:p>
          <a:p>
            <a:pPr lvl="0">
              <a:lnSpc>
                <a:spcPct val="150000"/>
              </a:lnSpc>
            </a:pPr>
            <a:endParaRPr lang="en-US" sz="200" dirty="0">
              <a:solidFill>
                <a:srgbClr val="797B4F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rgbClr val="797B4F"/>
                </a:solidFill>
              </a:rPr>
              <a:t>Primo offers the following possibilities: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7B4F"/>
                </a:solidFill>
              </a:rPr>
              <a:t>localization and ordering of printed copies</a:t>
            </a:r>
            <a:r>
              <a:rPr lang="pl-PL" sz="1200" dirty="0">
                <a:solidFill>
                  <a:srgbClr val="797B4F"/>
                </a:solidFill>
              </a:rPr>
              <a:t>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7B4F"/>
                </a:solidFill>
              </a:rPr>
              <a:t>request</a:t>
            </a:r>
            <a:r>
              <a:rPr lang="pl-PL" sz="1200" dirty="0" err="1">
                <a:solidFill>
                  <a:srgbClr val="797B4F"/>
                </a:solidFill>
              </a:rPr>
              <a:t>ing</a:t>
            </a:r>
            <a:r>
              <a:rPr lang="en-US" sz="1200" dirty="0">
                <a:solidFill>
                  <a:srgbClr val="797B4F"/>
                </a:solidFill>
              </a:rPr>
              <a:t> a scan of the materials available in the </a:t>
            </a:r>
            <a:r>
              <a:rPr lang="pl-PL" sz="1200" dirty="0" err="1">
                <a:solidFill>
                  <a:srgbClr val="797B4F"/>
                </a:solidFill>
              </a:rPr>
              <a:t>library</a:t>
            </a:r>
            <a:r>
              <a:rPr lang="pl-PL" sz="1200" dirty="0">
                <a:solidFill>
                  <a:srgbClr val="797B4F"/>
                </a:solidFill>
              </a:rPr>
              <a:t>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rgbClr val="797B4F"/>
                </a:solidFill>
              </a:rPr>
              <a:t>booking</a:t>
            </a:r>
            <a:r>
              <a:rPr lang="pl-PL" sz="1200" dirty="0">
                <a:solidFill>
                  <a:srgbClr val="797B4F"/>
                </a:solidFill>
              </a:rPr>
              <a:t> </a:t>
            </a:r>
            <a:r>
              <a:rPr lang="pl-PL" sz="1200" dirty="0" err="1">
                <a:solidFill>
                  <a:srgbClr val="797B4F"/>
                </a:solidFill>
              </a:rPr>
              <a:t>individual</a:t>
            </a:r>
            <a:r>
              <a:rPr lang="pl-PL" sz="1200" dirty="0">
                <a:solidFill>
                  <a:srgbClr val="797B4F"/>
                </a:solidFill>
              </a:rPr>
              <a:t> </a:t>
            </a:r>
            <a:r>
              <a:rPr lang="pl-PL" sz="1200" dirty="0" err="1">
                <a:solidFill>
                  <a:srgbClr val="797B4F"/>
                </a:solidFill>
              </a:rPr>
              <a:t>study</a:t>
            </a:r>
            <a:r>
              <a:rPr lang="pl-PL" sz="1200" dirty="0">
                <a:solidFill>
                  <a:srgbClr val="797B4F"/>
                </a:solidFill>
              </a:rPr>
              <a:t> </a:t>
            </a:r>
            <a:r>
              <a:rPr lang="pl-PL" sz="1200" dirty="0" err="1">
                <a:solidFill>
                  <a:srgbClr val="797B4F"/>
                </a:solidFill>
              </a:rPr>
              <a:t>rooms</a:t>
            </a:r>
            <a:r>
              <a:rPr lang="pl-PL" sz="1200" dirty="0">
                <a:solidFill>
                  <a:srgbClr val="797B4F"/>
                </a:solidFill>
              </a:rPr>
              <a:t>;</a:t>
            </a:r>
            <a:endParaRPr lang="en-US" sz="1200" dirty="0">
              <a:solidFill>
                <a:srgbClr val="797B4F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7B4F"/>
                </a:solidFill>
              </a:rPr>
              <a:t>library account management</a:t>
            </a:r>
            <a:r>
              <a:rPr lang="pl-PL" sz="1200" dirty="0">
                <a:solidFill>
                  <a:srgbClr val="797B4F"/>
                </a:solidFill>
              </a:rPr>
              <a:t>;</a:t>
            </a:r>
            <a:endParaRPr lang="en-US" sz="1200" dirty="0">
              <a:solidFill>
                <a:srgbClr val="797B4F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7B4F"/>
                </a:solidFill>
              </a:rPr>
              <a:t>linking to the full text of the document</a:t>
            </a:r>
            <a:r>
              <a:rPr lang="pl-PL" sz="1200" dirty="0">
                <a:solidFill>
                  <a:srgbClr val="797B4F"/>
                </a:solidFill>
              </a:rPr>
              <a:t>;</a:t>
            </a:r>
            <a:endParaRPr lang="en-US" sz="1200" dirty="0">
              <a:solidFill>
                <a:srgbClr val="797B4F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97B4F"/>
                </a:solidFill>
              </a:rPr>
              <a:t>saving and exporting collected data</a:t>
            </a:r>
            <a:r>
              <a:rPr lang="pl-PL" sz="1200" dirty="0">
                <a:solidFill>
                  <a:srgbClr val="797B4F"/>
                </a:solidFill>
              </a:rPr>
              <a:t>.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015D6FFC-2F31-4BAE-9F39-7EE7FB18D947}"/>
              </a:ext>
            </a:extLst>
          </p:cNvPr>
          <p:cNvGrpSpPr/>
          <p:nvPr/>
        </p:nvGrpSpPr>
        <p:grpSpPr>
          <a:xfrm>
            <a:off x="1010892" y="1496294"/>
            <a:ext cx="3347908" cy="2139958"/>
            <a:chOff x="1010892" y="1496294"/>
            <a:chExt cx="3347908" cy="2139958"/>
          </a:xfrm>
        </p:grpSpPr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C26A5BA0-B0BC-4FA1-9B3C-F001A641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892" y="1496294"/>
              <a:ext cx="3347908" cy="2139958"/>
            </a:xfrm>
            <a:prstGeom prst="rect">
              <a:avLst/>
            </a:prstGeom>
          </p:spPr>
        </p:pic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368FF496-EAF3-42CA-A0E8-1638D62B3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2555" y="1538287"/>
              <a:ext cx="346552" cy="119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54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0" y="24311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Order and </a:t>
            </a:r>
            <a:r>
              <a:rPr lang="pl-PL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collect</a:t>
            </a: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books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683568" y="1750077"/>
            <a:ext cx="2412000" cy="576063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 in and </a:t>
            </a:r>
            <a:r>
              <a:rPr lang="pl-PL" sz="1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a </a:t>
            </a:r>
            <a:r>
              <a:rPr lang="pl-PL" sz="1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book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683568" y="2592839"/>
            <a:ext cx="2412000" cy="1598159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chemeClr val="lt1"/>
                </a:solidFill>
              </a:rPr>
              <a:t>where</a:t>
            </a:r>
            <a:r>
              <a:rPr lang="pl-PL" sz="1200" dirty="0">
                <a:solidFill>
                  <a:schemeClr val="lt1"/>
                </a:solidFill>
              </a:rPr>
              <a:t> (in </a:t>
            </a:r>
            <a:r>
              <a:rPr lang="pl-PL" sz="1200" dirty="0" err="1">
                <a:solidFill>
                  <a:schemeClr val="lt1"/>
                </a:solidFill>
              </a:rPr>
              <a:t>which</a:t>
            </a:r>
            <a:r>
              <a:rPr lang="pl-PL" sz="1200" dirty="0">
                <a:solidFill>
                  <a:schemeClr val="lt1"/>
                </a:solidFill>
              </a:rPr>
              <a:t> </a:t>
            </a:r>
            <a:r>
              <a:rPr lang="pl-PL" sz="1200" dirty="0" err="1">
                <a:solidFill>
                  <a:schemeClr val="lt1"/>
                </a:solidFill>
              </a:rPr>
              <a:t>library</a:t>
            </a:r>
            <a:r>
              <a:rPr lang="pl-PL" sz="1200" dirty="0">
                <a:solidFill>
                  <a:schemeClr val="lt1"/>
                </a:solidFill>
              </a:rPr>
              <a:t>) </a:t>
            </a:r>
            <a:r>
              <a:rPr lang="pl-PL" sz="1200" dirty="0" err="1">
                <a:solidFill>
                  <a:schemeClr val="lt1"/>
                </a:solidFill>
              </a:rPr>
              <a:t>books</a:t>
            </a:r>
            <a:r>
              <a:rPr lang="pl-PL" sz="1200" dirty="0">
                <a:solidFill>
                  <a:schemeClr val="lt1"/>
                </a:solidFill>
              </a:rPr>
              <a:t> </a:t>
            </a:r>
            <a:r>
              <a:rPr lang="pl-PL" sz="1200" dirty="0" err="1">
                <a:solidFill>
                  <a:schemeClr val="lt1"/>
                </a:solidFill>
              </a:rPr>
              <a:t>are</a:t>
            </a:r>
            <a:r>
              <a:rPr lang="pl-PL" sz="1200" dirty="0">
                <a:solidFill>
                  <a:schemeClr val="lt1"/>
                </a:solidFill>
              </a:rPr>
              <a:t> </a:t>
            </a:r>
            <a:r>
              <a:rPr lang="pl-PL" sz="1200" dirty="0" err="1">
                <a:solidFill>
                  <a:schemeClr val="lt1"/>
                </a:solidFill>
              </a:rPr>
              <a:t>available</a:t>
            </a:r>
            <a:r>
              <a:rPr lang="pl-PL" sz="1200" dirty="0">
                <a:solidFill>
                  <a:schemeClr val="lt1"/>
                </a:solidFill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 err="1">
                <a:solidFill>
                  <a:schemeClr val="lt1"/>
                </a:solidFill>
              </a:rPr>
              <a:t>books</a:t>
            </a:r>
            <a:r>
              <a:rPr lang="pl-PL" sz="1200" dirty="0">
                <a:solidFill>
                  <a:schemeClr val="lt1"/>
                </a:solidFill>
              </a:rPr>
              <a:t> </a:t>
            </a:r>
            <a:r>
              <a:rPr lang="pl-PL" sz="1200" dirty="0" err="1">
                <a:solidFill>
                  <a:schemeClr val="lt1"/>
                </a:solidFill>
              </a:rPr>
              <a:t>available</a:t>
            </a:r>
            <a:r>
              <a:rPr lang="pl-PL" sz="1200" dirty="0">
                <a:solidFill>
                  <a:schemeClr val="lt1"/>
                </a:solidFill>
              </a:rPr>
              <a:t> on </a:t>
            </a:r>
            <a:r>
              <a:rPr lang="pl-PL" sz="1200" dirty="0" err="1">
                <a:solidFill>
                  <a:schemeClr val="lt1"/>
                </a:solidFill>
              </a:rPr>
              <a:t>site</a:t>
            </a:r>
            <a:r>
              <a:rPr lang="pl-PL" sz="1200" dirty="0">
                <a:solidFill>
                  <a:schemeClr val="lt1"/>
                </a:solidFill>
              </a:rPr>
              <a:t> and for </a:t>
            </a:r>
            <a:r>
              <a:rPr lang="pl-PL" sz="1200" dirty="0" err="1">
                <a:solidFill>
                  <a:schemeClr val="lt1"/>
                </a:solidFill>
              </a:rPr>
              <a:t>loan</a:t>
            </a:r>
            <a:r>
              <a:rPr lang="pl-PL" sz="1200" dirty="0">
                <a:solidFill>
                  <a:schemeClr val="lt1"/>
                </a:solidFill>
              </a:rPr>
              <a:t>;</a:t>
            </a:r>
          </a:p>
        </p:txBody>
      </p:sp>
      <p:sp>
        <p:nvSpPr>
          <p:cNvPr id="240" name="Google Shape;240;p31"/>
          <p:cNvSpPr txBox="1"/>
          <p:nvPr/>
        </p:nvSpPr>
        <p:spPr>
          <a:xfrm>
            <a:off x="3366000" y="1750077"/>
            <a:ext cx="2412000" cy="576063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 </a:t>
            </a:r>
            <a:r>
              <a:rPr lang="pl-PL" sz="1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order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3366000" y="2592840"/>
            <a:ext cx="2412000" cy="159816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order through the </a:t>
            </a:r>
            <a:r>
              <a:rPr lang="pl-PL" sz="1200" dirty="0">
                <a:solidFill>
                  <a:schemeClr val="lt1"/>
                </a:solidFill>
              </a:rPr>
              <a:t>catalog (</a:t>
            </a:r>
            <a:r>
              <a:rPr lang="en-US" sz="1200" dirty="0">
                <a:solidFill>
                  <a:schemeClr val="lt1"/>
                </a:solidFill>
              </a:rPr>
              <a:t>Primo</a:t>
            </a:r>
            <a:r>
              <a:rPr lang="pl-PL" sz="1200" dirty="0">
                <a:solidFill>
                  <a:schemeClr val="lt1"/>
                </a:solidFill>
              </a:rPr>
              <a:t>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order by email or phone</a:t>
            </a:r>
            <a:r>
              <a:rPr lang="pl-PL" sz="1200" dirty="0">
                <a:solidFill>
                  <a:schemeClr val="lt1"/>
                </a:solidFill>
              </a:rPr>
              <a:t>*;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books from open access collections</a:t>
            </a:r>
            <a:r>
              <a:rPr lang="pl-PL" sz="1200" dirty="0">
                <a:solidFill>
                  <a:schemeClr val="lt1"/>
                </a:solidFill>
              </a:rPr>
              <a:t>*;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lt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lt1"/>
              </a:solidFill>
            </a:endParaRPr>
          </a:p>
          <a:p>
            <a:r>
              <a:rPr lang="pl-PL" sz="1200" dirty="0">
                <a:solidFill>
                  <a:schemeClr val="bg1"/>
                </a:solidFill>
              </a:rPr>
              <a:t>* </a:t>
            </a:r>
            <a:r>
              <a:rPr lang="pl-PL" sz="1200" dirty="0" err="1">
                <a:solidFill>
                  <a:schemeClr val="bg1"/>
                </a:solidFill>
              </a:rPr>
              <a:t>only</a:t>
            </a:r>
            <a:r>
              <a:rPr lang="pl-PL" sz="1200" dirty="0">
                <a:solidFill>
                  <a:schemeClr val="bg1"/>
                </a:solidFill>
              </a:rPr>
              <a:t> in </a:t>
            </a:r>
            <a:r>
              <a:rPr lang="pl-PL" sz="1200" dirty="0" err="1">
                <a:solidFill>
                  <a:schemeClr val="bg1"/>
                </a:solidFill>
              </a:rPr>
              <a:t>selected</a:t>
            </a:r>
            <a:r>
              <a:rPr lang="pl-PL" sz="1200" dirty="0">
                <a:solidFill>
                  <a:schemeClr val="bg1"/>
                </a:solidFill>
              </a:rPr>
              <a:t> </a:t>
            </a:r>
            <a:r>
              <a:rPr lang="pl-PL" sz="1200" dirty="0" err="1">
                <a:solidFill>
                  <a:schemeClr val="bg1"/>
                </a:solidFill>
              </a:rPr>
              <a:t>libraries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6048432" y="1750078"/>
            <a:ext cx="2412000" cy="576062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Collect</a:t>
            </a: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book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6048432" y="2592840"/>
            <a:ext cx="2412000" cy="159816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pick up the book at the library indicated in the order</a:t>
            </a:r>
            <a:r>
              <a:rPr lang="pl-PL" sz="1200" dirty="0">
                <a:solidFill>
                  <a:schemeClr val="lt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6258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-69869" y="3274298"/>
            <a:ext cx="4176464" cy="102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l-PL" dirty="0"/>
              <a:t>e-</a:t>
            </a:r>
            <a:r>
              <a:rPr lang="pl-PL" dirty="0" err="1"/>
              <a:t>Resources</a:t>
            </a:r>
            <a:endParaRPr lang="pl-PL" dirty="0"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d</a:t>
            </a:r>
            <a:r>
              <a:rPr lang="en-US" dirty="0" err="1"/>
              <a:t>atabases</a:t>
            </a:r>
            <a:r>
              <a:rPr lang="en-US" dirty="0"/>
              <a:t>, e-Books,</a:t>
            </a:r>
            <a:r>
              <a:rPr lang="pl-PL" dirty="0"/>
              <a:t> </a:t>
            </a:r>
            <a:r>
              <a:rPr lang="en-US" dirty="0"/>
              <a:t>e-Journals</a:t>
            </a:r>
          </a:p>
        </p:txBody>
      </p:sp>
    </p:spTree>
    <p:extLst>
      <p:ext uri="{BB962C8B-B14F-4D97-AF65-F5344CB8AC3E}">
        <p14:creationId xmlns:p14="http://schemas.microsoft.com/office/powerpoint/2010/main" val="373972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327564" y="391319"/>
            <a:ext cx="68164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l-PL" dirty="0"/>
              <a:t>e-</a:t>
            </a:r>
            <a:r>
              <a:rPr lang="pl-PL" dirty="0" err="1"/>
              <a:t>Resources</a:t>
            </a:r>
            <a:endParaRPr lang="pl-PL" dirty="0"/>
          </a:p>
        </p:txBody>
      </p:sp>
      <p:sp>
        <p:nvSpPr>
          <p:cNvPr id="219" name="Google Shape;219;p30"/>
          <p:cNvSpPr txBox="1"/>
          <p:nvPr/>
        </p:nvSpPr>
        <p:spPr>
          <a:xfrm>
            <a:off x="3299335" y="1532260"/>
            <a:ext cx="23306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1600" b="1" dirty="0">
                <a:solidFill>
                  <a:srgbClr val="797B4F"/>
                </a:solidFill>
              </a:rPr>
              <a:t>HAN - off campus </a:t>
            </a:r>
            <a:r>
              <a:rPr lang="pl-PL" sz="1600" b="1" dirty="0" err="1">
                <a:solidFill>
                  <a:srgbClr val="797B4F"/>
                </a:solidFill>
              </a:rPr>
              <a:t>access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8F16D33-2A39-4D1B-A23D-F739FE86838E}"/>
              </a:ext>
            </a:extLst>
          </p:cNvPr>
          <p:cNvSpPr/>
          <p:nvPr/>
        </p:nvSpPr>
        <p:spPr>
          <a:xfrm>
            <a:off x="3299335" y="2162309"/>
            <a:ext cx="2330615" cy="738664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upports</a:t>
            </a:r>
            <a:r>
              <a:rPr lang="en-US" dirty="0">
                <a:solidFill>
                  <a:schemeClr val="bg1"/>
                </a:solidFill>
              </a:rPr>
              <a:t> most paid full-text services (e-books and e-journals) and databases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" name="Google Shape;219;p30">
            <a:extLst>
              <a:ext uri="{FF2B5EF4-FFF2-40B4-BE49-F238E27FC236}">
                <a16:creationId xmlns:a16="http://schemas.microsoft.com/office/drawing/2014/main" id="{3940BAE7-3E05-4FA7-9F9A-77E120FA2F86}"/>
              </a:ext>
            </a:extLst>
          </p:cNvPr>
          <p:cNvSpPr txBox="1"/>
          <p:nvPr/>
        </p:nvSpPr>
        <p:spPr>
          <a:xfrm>
            <a:off x="6604511" y="1535344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WUST network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358D28FB-232D-4184-A277-FFE81D146146}"/>
              </a:ext>
            </a:extLst>
          </p:cNvPr>
          <p:cNvSpPr/>
          <p:nvPr/>
        </p:nvSpPr>
        <p:spPr>
          <a:xfrm>
            <a:off x="6279984" y="1972306"/>
            <a:ext cx="2330616" cy="2246769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 to electronic resources for registered users.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Access to digital versions of textbooks from the collections of the </a:t>
            </a:r>
            <a:r>
              <a:rPr lang="pl-PL" dirty="0">
                <a:solidFill>
                  <a:schemeClr val="bg1"/>
                </a:solidFill>
              </a:rPr>
              <a:t>WUST </a:t>
            </a:r>
            <a:r>
              <a:rPr lang="en-US" dirty="0">
                <a:solidFill>
                  <a:schemeClr val="bg1"/>
                </a:solidFill>
              </a:rPr>
              <a:t>Library (selected terminals in the Open </a:t>
            </a:r>
            <a:r>
              <a:rPr lang="pl-PL" dirty="0" err="1">
                <a:solidFill>
                  <a:schemeClr val="bg1"/>
                </a:solidFill>
              </a:rPr>
              <a:t>Study</a:t>
            </a:r>
            <a:r>
              <a:rPr lang="en-US" dirty="0">
                <a:solidFill>
                  <a:schemeClr val="bg1"/>
                </a:solidFill>
              </a:rPr>
              <a:t> Zone in building D-21).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4" name="Google Shape;219;p30">
            <a:extLst>
              <a:ext uri="{FF2B5EF4-FFF2-40B4-BE49-F238E27FC236}">
                <a16:creationId xmlns:a16="http://schemas.microsoft.com/office/drawing/2014/main" id="{3412FBBE-D4B9-4952-B3F8-B3F5BA64E6B9}"/>
              </a:ext>
            </a:extLst>
          </p:cNvPr>
          <p:cNvSpPr txBox="1"/>
          <p:nvPr/>
        </p:nvSpPr>
        <p:spPr>
          <a:xfrm>
            <a:off x="3432625" y="3268218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Open </a:t>
            </a:r>
            <a:r>
              <a:rPr lang="pl-PL" sz="1600" b="1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7375B32-5D76-437D-AAE0-2FBDCBF4AA90}"/>
              </a:ext>
            </a:extLst>
          </p:cNvPr>
          <p:cNvSpPr/>
          <p:nvPr/>
        </p:nvSpPr>
        <p:spPr>
          <a:xfrm>
            <a:off x="3299334" y="3679067"/>
            <a:ext cx="2330615" cy="523220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Resources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available</a:t>
            </a:r>
            <a:r>
              <a:rPr lang="pl-PL" dirty="0">
                <a:solidFill>
                  <a:schemeClr val="bg1"/>
                </a:solidFill>
              </a:rPr>
              <a:t> to </a:t>
            </a:r>
            <a:r>
              <a:rPr lang="pl-PL" dirty="0" err="1">
                <a:solidFill>
                  <a:schemeClr val="bg1"/>
                </a:solidFill>
              </a:rPr>
              <a:t>everyone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A03BE84-1FD4-4805-A9FD-BBEEBCFC7860}"/>
              </a:ext>
            </a:extLst>
          </p:cNvPr>
          <p:cNvSpPr/>
          <p:nvPr/>
        </p:nvSpPr>
        <p:spPr>
          <a:xfrm>
            <a:off x="5807035" y="951924"/>
            <a:ext cx="3329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https://biblioteka.pwr.edu.pl/en/e-resources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469;g1a238f07cfd_0_0">
            <a:extLst>
              <a:ext uri="{FF2B5EF4-FFF2-40B4-BE49-F238E27FC236}">
                <a16:creationId xmlns:a16="http://schemas.microsoft.com/office/drawing/2014/main" id="{AF26CDB4-B4B4-4820-ADBD-EB8A8A62982B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26429" y="1379149"/>
            <a:ext cx="2111230" cy="3496517"/>
          </a:xfrm>
          <a:prstGeom prst="rect">
            <a:avLst/>
          </a:prstGeom>
          <a:noFill/>
          <a:ln w="38100">
            <a:solidFill>
              <a:srgbClr val="797B4F"/>
            </a:solidFill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448272" y="39131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pl-PL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lang="pl-PL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</a:pPr>
            <a:r>
              <a:rPr lang="pl-PL" dirty="0"/>
              <a:t>HAN - off campus </a:t>
            </a:r>
            <a:r>
              <a:rPr lang="pl-PL" dirty="0" err="1"/>
              <a:t>access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8F16D33-2A39-4D1B-A23D-F739FE86838E}"/>
              </a:ext>
            </a:extLst>
          </p:cNvPr>
          <p:cNvSpPr/>
          <p:nvPr/>
        </p:nvSpPr>
        <p:spPr>
          <a:xfrm>
            <a:off x="3116581" y="1972306"/>
            <a:ext cx="3040380" cy="1600438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log in to electronic resources remotely via HAN, the following data should be used: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login Active Directory (without @pwr.edu.pl / @student.pwr.edu.pl)</a:t>
            </a:r>
            <a:endParaRPr lang="pl-P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chemeClr val="bg1"/>
                </a:solidFill>
              </a:rPr>
              <a:t>invidual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password</a:t>
            </a:r>
            <a:r>
              <a:rPr lang="pl-PL" dirty="0">
                <a:solidFill>
                  <a:schemeClr val="bg1"/>
                </a:solidFill>
              </a:rPr>
              <a:t> in AD system.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ADB24D4-B782-4000-BA17-3FDF86247176}"/>
              </a:ext>
            </a:extLst>
          </p:cNvPr>
          <p:cNvSpPr/>
          <p:nvPr/>
        </p:nvSpPr>
        <p:spPr>
          <a:xfrm>
            <a:off x="3116581" y="3749736"/>
            <a:ext cx="3040380" cy="769441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have problems accessing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e-resources via the HAN system, please </a:t>
            </a:r>
            <a:r>
              <a:rPr lang="pl-PL" dirty="0" err="1">
                <a:solidFill>
                  <a:schemeClr val="bg1"/>
                </a:solidFill>
              </a:rPr>
              <a:t>contact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us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hlinkClick r:id="rId4"/>
              </a:rPr>
              <a:t>han@pwr.edu.pl</a:t>
            </a:r>
            <a:endParaRPr lang="pl-PL" b="1" dirty="0">
              <a:solidFill>
                <a:schemeClr val="bg1"/>
              </a:solidFill>
            </a:endParaRPr>
          </a:p>
          <a:p>
            <a:endParaRPr lang="pl-PL" sz="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26">
            <a:extLst>
              <a:ext uri="{FF2B5EF4-FFF2-40B4-BE49-F238E27FC236}">
                <a16:creationId xmlns:a16="http://schemas.microsoft.com/office/drawing/2014/main" id="{3B0C02FD-E714-48A7-845A-C88D5EE6BA5E}"/>
              </a:ext>
            </a:extLst>
          </p:cNvPr>
          <p:cNvSpPr/>
          <p:nvPr/>
        </p:nvSpPr>
        <p:spPr>
          <a:xfrm>
            <a:off x="3632548" y="0"/>
            <a:ext cx="5511452" cy="5143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785DC23-55D0-4B50-9B19-5C5567BD0873}"/>
              </a:ext>
            </a:extLst>
          </p:cNvPr>
          <p:cNvSpPr/>
          <p:nvPr/>
        </p:nvSpPr>
        <p:spPr>
          <a:xfrm>
            <a:off x="4102274" y="381163"/>
            <a:ext cx="4603576" cy="4447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/>
              <a:t>All </a:t>
            </a:r>
            <a:r>
              <a:rPr lang="pl-PL" sz="1600" dirty="0"/>
              <a:t>WUST</a:t>
            </a:r>
            <a:r>
              <a:rPr lang="en-US" sz="1600" dirty="0"/>
              <a:t> students are welcome </a:t>
            </a:r>
            <a:r>
              <a:rPr lang="pl-PL" sz="1600" dirty="0"/>
              <a:t>to</a:t>
            </a:r>
            <a:r>
              <a:rPr lang="en-US" sz="1600" dirty="0"/>
              <a:t> our campus</a:t>
            </a:r>
            <a:r>
              <a:rPr lang="pl-PL" sz="1600" dirty="0"/>
              <a:t> li</a:t>
            </a:r>
            <a:r>
              <a:rPr lang="en-US" sz="1600" dirty="0" err="1"/>
              <a:t>braries</a:t>
            </a:r>
            <a:r>
              <a:rPr lang="pl-PL" sz="1600" dirty="0"/>
              <a:t>. Here </a:t>
            </a:r>
            <a:r>
              <a:rPr lang="en-US" sz="1600" dirty="0"/>
              <a:t>you can find a wide selection</a:t>
            </a:r>
            <a:br>
              <a:rPr lang="pl-PL" sz="1600" dirty="0"/>
            </a:br>
            <a:r>
              <a:rPr lang="en-US" sz="1600" dirty="0"/>
              <a:t>of</a:t>
            </a:r>
            <a:r>
              <a:rPr lang="pl-PL" sz="1600" dirty="0"/>
              <a:t> </a:t>
            </a:r>
            <a:r>
              <a:rPr lang="en-US" sz="1600" dirty="0"/>
              <a:t>books, as well as</a:t>
            </a:r>
            <a:r>
              <a:rPr lang="pl-PL" sz="1600" dirty="0"/>
              <a:t> </a:t>
            </a:r>
            <a:r>
              <a:rPr lang="en-US" sz="1600" dirty="0"/>
              <a:t>digital resources such</a:t>
            </a:r>
            <a:br>
              <a:rPr lang="pl-PL" sz="1600" dirty="0"/>
            </a:br>
            <a:r>
              <a:rPr lang="en-US" sz="1600" dirty="0"/>
              <a:t>e-books, </a:t>
            </a:r>
            <a:r>
              <a:rPr lang="pl-PL" sz="1600" dirty="0"/>
              <a:t>e-</a:t>
            </a:r>
            <a:r>
              <a:rPr lang="en-US" sz="1600" dirty="0"/>
              <a:t>journals, databases, and</a:t>
            </a:r>
            <a:r>
              <a:rPr lang="pl-PL" sz="1600" dirty="0"/>
              <a:t> </a:t>
            </a:r>
            <a:r>
              <a:rPr lang="en-US" sz="1600" dirty="0"/>
              <a:t>other online</a:t>
            </a:r>
            <a:r>
              <a:rPr lang="pl-PL" sz="1600" dirty="0"/>
              <a:t> </a:t>
            </a:r>
            <a:r>
              <a:rPr lang="en-US" sz="1600" dirty="0"/>
              <a:t>materials.</a:t>
            </a:r>
            <a:endParaRPr lang="pl-PL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We also offer you </a:t>
            </a:r>
            <a:r>
              <a:rPr lang="pl-PL" sz="1600" dirty="0" err="1"/>
              <a:t>trainings</a:t>
            </a:r>
            <a:r>
              <a:rPr lang="en-US" sz="1600" dirty="0"/>
              <a:t>, </a:t>
            </a:r>
            <a:r>
              <a:rPr lang="pl-PL" sz="1600" dirty="0" err="1"/>
              <a:t>individual</a:t>
            </a:r>
            <a:r>
              <a:rPr lang="pl-PL" sz="1600" dirty="0"/>
              <a:t> </a:t>
            </a:r>
            <a:r>
              <a:rPr lang="pl-PL" sz="1600" dirty="0" err="1"/>
              <a:t>study</a:t>
            </a:r>
            <a:r>
              <a:rPr lang="pl-PL" sz="1600" dirty="0"/>
              <a:t> r</a:t>
            </a:r>
            <a:r>
              <a:rPr lang="en-US" sz="1600" dirty="0" err="1"/>
              <a:t>ooms</a:t>
            </a:r>
            <a:r>
              <a:rPr lang="pl-PL" sz="1600" dirty="0"/>
              <a:t> and </a:t>
            </a:r>
            <a:r>
              <a:rPr lang="en-US" sz="1600" dirty="0"/>
              <a:t>exhibitions</a:t>
            </a:r>
            <a:r>
              <a:rPr lang="pl-PL" sz="1600" dirty="0"/>
              <a:t>.</a:t>
            </a:r>
          </a:p>
          <a:p>
            <a:pPr>
              <a:lnSpc>
                <a:spcPct val="200000"/>
              </a:lnSpc>
            </a:pPr>
            <a:r>
              <a:rPr lang="pl-PL" sz="1600" dirty="0"/>
              <a:t>O</a:t>
            </a:r>
            <a:r>
              <a:rPr lang="en-US" sz="1600" dirty="0" err="1"/>
              <a:t>ur</a:t>
            </a:r>
            <a:r>
              <a:rPr lang="en-US" sz="1600" dirty="0"/>
              <a:t> friendly staff are here </a:t>
            </a:r>
            <a:r>
              <a:rPr lang="pl-PL" sz="1600" dirty="0"/>
              <a:t>for </a:t>
            </a:r>
            <a:r>
              <a:rPr lang="en-US" sz="1600" dirty="0"/>
              <a:t>you</a:t>
            </a:r>
            <a:r>
              <a:rPr lang="pl-PL" sz="1600" dirty="0"/>
              <a:t> -</a:t>
            </a:r>
            <a:r>
              <a:rPr lang="en-US" sz="1600" dirty="0"/>
              <a:t> both digitally</a:t>
            </a:r>
            <a:r>
              <a:rPr lang="pl-PL" sz="1600" dirty="0"/>
              <a:t> </a:t>
            </a:r>
            <a:r>
              <a:rPr lang="en-US" sz="1600" dirty="0"/>
              <a:t>and physically.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3251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0" y="2163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FICTION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093BCCD-2D86-4FAA-BA5D-1F139F0D1E46}"/>
              </a:ext>
            </a:extLst>
          </p:cNvPr>
          <p:cNvSpPr/>
          <p:nvPr/>
        </p:nvSpPr>
        <p:spPr>
          <a:xfrm>
            <a:off x="3910759" y="1767920"/>
            <a:ext cx="4718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595959"/>
                </a:solidFill>
              </a:rPr>
              <a:t>LEGIMI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over 25 000 fiction e-books and audiobooks (m</a:t>
            </a:r>
            <a:r>
              <a:rPr lang="pl-PL" dirty="0" err="1">
                <a:solidFill>
                  <a:srgbClr val="595959"/>
                </a:solidFill>
              </a:rPr>
              <a:t>ainl</a:t>
            </a:r>
            <a:r>
              <a:rPr lang="en-US" dirty="0">
                <a:solidFill>
                  <a:srgbClr val="595959"/>
                </a:solidFill>
              </a:rPr>
              <a:t>y</a:t>
            </a:r>
            <a:br>
              <a:rPr lang="pl-PL" dirty="0">
                <a:solidFill>
                  <a:srgbClr val="595959"/>
                </a:solidFill>
              </a:rPr>
            </a:br>
            <a:r>
              <a:rPr lang="en-US" dirty="0">
                <a:solidFill>
                  <a:srgbClr val="595959"/>
                </a:solidFill>
              </a:rPr>
              <a:t>in Polish)</a:t>
            </a:r>
            <a:endParaRPr lang="pl-PL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to receive </a:t>
            </a:r>
            <a:r>
              <a:rPr lang="pl-PL" dirty="0" err="1">
                <a:solidFill>
                  <a:srgbClr val="595959"/>
                </a:solidFill>
              </a:rPr>
              <a:t>legimi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code </a:t>
            </a:r>
            <a:r>
              <a:rPr lang="pl-PL" dirty="0">
                <a:solidFill>
                  <a:srgbClr val="595959"/>
                </a:solidFill>
              </a:rPr>
              <a:t>y</a:t>
            </a:r>
            <a:r>
              <a:rPr lang="en-US" dirty="0" err="1">
                <a:solidFill>
                  <a:srgbClr val="595959"/>
                </a:solidFill>
              </a:rPr>
              <a:t>ou</a:t>
            </a:r>
            <a:r>
              <a:rPr lang="en-US" dirty="0">
                <a:solidFill>
                  <a:srgbClr val="595959"/>
                </a:solidFill>
              </a:rPr>
              <a:t> must be </a:t>
            </a:r>
            <a:r>
              <a:rPr lang="pl-PL" dirty="0" err="1">
                <a:solidFill>
                  <a:srgbClr val="595959"/>
                </a:solidFill>
              </a:rPr>
              <a:t>registered</a:t>
            </a:r>
            <a:br>
              <a:rPr lang="pl-PL" dirty="0">
                <a:solidFill>
                  <a:srgbClr val="595959"/>
                </a:solidFill>
              </a:rPr>
            </a:br>
            <a:r>
              <a:rPr lang="pl-PL" dirty="0" err="1">
                <a:solidFill>
                  <a:srgbClr val="595959"/>
                </a:solidFill>
              </a:rPr>
              <a:t>at</a:t>
            </a:r>
            <a:r>
              <a:rPr lang="pl-PL" dirty="0">
                <a:solidFill>
                  <a:srgbClr val="595959"/>
                </a:solidFill>
              </a:rPr>
              <a:t> the </a:t>
            </a:r>
            <a:r>
              <a:rPr lang="en-US" dirty="0">
                <a:solidFill>
                  <a:srgbClr val="595959"/>
                </a:solidFill>
              </a:rPr>
              <a:t>University Library</a:t>
            </a:r>
            <a:endParaRPr lang="pl-PL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595959"/>
              </a:solidFill>
            </a:endParaRPr>
          </a:p>
          <a:p>
            <a:r>
              <a:rPr lang="pl-PL" b="1" dirty="0" err="1">
                <a:solidFill>
                  <a:srgbClr val="595959"/>
                </a:solidFill>
              </a:rPr>
              <a:t>Fiction</a:t>
            </a:r>
            <a:r>
              <a:rPr lang="pl-PL" b="1" dirty="0">
                <a:solidFill>
                  <a:srgbClr val="595959"/>
                </a:solidFill>
              </a:rPr>
              <a:t> Library </a:t>
            </a:r>
            <a:r>
              <a:rPr lang="pl-PL" dirty="0">
                <a:solidFill>
                  <a:srgbClr val="595959"/>
                </a:solidFill>
              </a:rPr>
              <a:t>(</a:t>
            </a:r>
            <a:r>
              <a:rPr lang="pl-PL" dirty="0" err="1">
                <a:solidFill>
                  <a:srgbClr val="595959"/>
                </a:solidFill>
              </a:rPr>
              <a:t>building</a:t>
            </a:r>
            <a:r>
              <a:rPr lang="pl-PL" dirty="0">
                <a:solidFill>
                  <a:srgbClr val="595959"/>
                </a:solidFill>
              </a:rPr>
              <a:t> A-1, </a:t>
            </a:r>
            <a:r>
              <a:rPr lang="pl-PL" dirty="0" err="1">
                <a:solidFill>
                  <a:srgbClr val="595959"/>
                </a:solidFill>
              </a:rPr>
              <a:t>room</a:t>
            </a:r>
            <a:r>
              <a:rPr lang="pl-PL" dirty="0">
                <a:solidFill>
                  <a:srgbClr val="595959"/>
                </a:solidFill>
              </a:rPr>
              <a:t> 308)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595959"/>
                </a:solidFill>
              </a:rPr>
              <a:t>only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Polish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literature</a:t>
            </a:r>
            <a:endParaRPr lang="pl-PL" dirty="0">
              <a:solidFill>
                <a:srgbClr val="5959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595959"/>
              </a:solidFill>
            </a:endParaRPr>
          </a:p>
          <a:p>
            <a:r>
              <a:rPr lang="pl-PL" b="1" dirty="0">
                <a:solidFill>
                  <a:srgbClr val="595959"/>
                </a:solidFill>
              </a:rPr>
              <a:t>B</a:t>
            </a:r>
            <a:r>
              <a:rPr lang="en-US" b="1" dirty="0">
                <a:solidFill>
                  <a:srgbClr val="595959"/>
                </a:solidFill>
              </a:rPr>
              <a:t>ranch library of the Department of Foreign Languages</a:t>
            </a:r>
            <a:r>
              <a:rPr lang="pl-PL" b="1" dirty="0">
                <a:solidFill>
                  <a:srgbClr val="595959"/>
                </a:solidFill>
              </a:rPr>
              <a:t> </a:t>
            </a:r>
            <a:r>
              <a:rPr lang="pl-PL" dirty="0">
                <a:solidFill>
                  <a:srgbClr val="595959"/>
                </a:solidFill>
              </a:rPr>
              <a:t>(</a:t>
            </a:r>
            <a:r>
              <a:rPr lang="en-US" dirty="0">
                <a:solidFill>
                  <a:srgbClr val="595959"/>
                </a:solidFill>
              </a:rPr>
              <a:t>building H-4</a:t>
            </a:r>
            <a:r>
              <a:rPr lang="pl-PL" dirty="0">
                <a:solidFill>
                  <a:srgbClr val="595959"/>
                </a:solidFill>
              </a:rPr>
              <a:t>, </a:t>
            </a:r>
            <a:r>
              <a:rPr lang="pl-PL" dirty="0" err="1">
                <a:solidFill>
                  <a:srgbClr val="595959"/>
                </a:solidFill>
              </a:rPr>
              <a:t>room</a:t>
            </a:r>
            <a:r>
              <a:rPr lang="pl-PL" dirty="0">
                <a:solidFill>
                  <a:srgbClr val="595959"/>
                </a:solidFill>
              </a:rPr>
              <a:t> 514)</a:t>
            </a:r>
            <a:endParaRPr lang="en-US" dirty="0">
              <a:solidFill>
                <a:srgbClr val="595959"/>
              </a:solidFill>
            </a:endParaRPr>
          </a:p>
          <a:p>
            <a:endParaRPr lang="pl-PL" dirty="0">
              <a:solidFill>
                <a:srgbClr val="595959"/>
              </a:solidFill>
            </a:endParaRP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F2EC49FD-DD92-406E-9CAB-F450FD1A4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5" y="1160131"/>
            <a:ext cx="2843150" cy="3918346"/>
          </a:xfrm>
          <a:prstGeom prst="rect">
            <a:avLst/>
          </a:prstGeom>
          <a:ln w="38100">
            <a:solidFill>
              <a:srgbClr val="797B4F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0" y="1913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DETAILED GUIDE HOW TO USE THE LIBRARY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2CDFA54-F93F-4CEB-85BB-C69AD3EE91FF}"/>
              </a:ext>
            </a:extLst>
          </p:cNvPr>
          <p:cNvSpPr/>
          <p:nvPr/>
        </p:nvSpPr>
        <p:spPr>
          <a:xfrm>
            <a:off x="5135671" y="772818"/>
            <a:ext cx="4008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</a:rPr>
              <a:t>https://biblioteka.pwr.edu.pl/en/first-steps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E79432-19A0-4189-B83D-FFD5A256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20" y="1231118"/>
            <a:ext cx="4580560" cy="3783552"/>
          </a:xfrm>
          <a:prstGeom prst="rect">
            <a:avLst/>
          </a:prstGeom>
          <a:ln w="38100"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121619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3906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sz="3400" dirty="0"/>
              <a:t> INDIVIDUAL WORKSHOPS AND TRAININGS</a:t>
            </a:r>
            <a:endParaRPr lang="pl-PL" sz="3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45;p35">
            <a:extLst>
              <a:ext uri="{FF2B5EF4-FFF2-40B4-BE49-F238E27FC236}">
                <a16:creationId xmlns:a16="http://schemas.microsoft.com/office/drawing/2014/main" id="{C598413E-72B7-4CD2-8082-FDDF5FF324F8}"/>
              </a:ext>
            </a:extLst>
          </p:cNvPr>
          <p:cNvSpPr txBox="1"/>
          <p:nvPr/>
        </p:nvSpPr>
        <p:spPr>
          <a:xfrm>
            <a:off x="2542309" y="1568729"/>
            <a:ext cx="4059382" cy="237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How to </a:t>
            </a:r>
            <a:r>
              <a:rPr lang="pl-PL" dirty="0" err="1">
                <a:solidFill>
                  <a:srgbClr val="595959"/>
                </a:solidFill>
              </a:rPr>
              <a:t>locate</a:t>
            </a:r>
            <a:r>
              <a:rPr lang="en-US" dirty="0">
                <a:solidFill>
                  <a:srgbClr val="595959"/>
                </a:solidFill>
              </a:rPr>
              <a:t> the </a:t>
            </a:r>
            <a:r>
              <a:rPr lang="pl-PL" dirty="0">
                <a:solidFill>
                  <a:srgbClr val="595959"/>
                </a:solidFill>
              </a:rPr>
              <a:t>l</a:t>
            </a:r>
            <a:r>
              <a:rPr lang="en-US" dirty="0" err="1">
                <a:solidFill>
                  <a:srgbClr val="595959"/>
                </a:solidFill>
              </a:rPr>
              <a:t>ibrary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resources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efficiently</a:t>
            </a:r>
            <a:r>
              <a:rPr lang="pl-PL" dirty="0">
                <a:solidFill>
                  <a:srgbClr val="595959"/>
                </a:solidFill>
              </a:rPr>
              <a:t> and </a:t>
            </a:r>
            <a:r>
              <a:rPr lang="pl-PL" dirty="0" err="1">
                <a:solidFill>
                  <a:srgbClr val="595959"/>
                </a:solidFill>
              </a:rPr>
              <a:t>effectively</a:t>
            </a:r>
            <a:endParaRPr lang="pl-PL" dirty="0">
              <a:solidFill>
                <a:srgbClr val="595959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>
              <a:solidFill>
                <a:srgbClr val="595959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How to find </a:t>
            </a:r>
            <a:r>
              <a:rPr lang="pl-PL" dirty="0">
                <a:solidFill>
                  <a:srgbClr val="595959"/>
                </a:solidFill>
              </a:rPr>
              <a:t>a </a:t>
            </a:r>
            <a:r>
              <a:rPr lang="pl-PL" dirty="0" err="1">
                <a:solidFill>
                  <a:srgbClr val="595959"/>
                </a:solidFill>
              </a:rPr>
              <a:t>relevant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database</a:t>
            </a:r>
            <a:r>
              <a:rPr lang="pl-PL" dirty="0">
                <a:solidFill>
                  <a:srgbClr val="595959"/>
                </a:solidFill>
              </a:rPr>
              <a:t>, </a:t>
            </a:r>
            <a:r>
              <a:rPr lang="en-US" dirty="0">
                <a:solidFill>
                  <a:srgbClr val="595959"/>
                </a:solidFill>
              </a:rPr>
              <a:t>e-journals</a:t>
            </a:r>
            <a:r>
              <a:rPr lang="pl-PL" dirty="0">
                <a:solidFill>
                  <a:srgbClr val="595959"/>
                </a:solidFill>
              </a:rPr>
              <a:t>,</a:t>
            </a:r>
            <a:r>
              <a:rPr lang="en-US" dirty="0">
                <a:solidFill>
                  <a:srgbClr val="595959"/>
                </a:solidFill>
              </a:rPr>
              <a:t> e-books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or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other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resources</a:t>
            </a:r>
            <a:r>
              <a:rPr lang="en-US" dirty="0">
                <a:solidFill>
                  <a:srgbClr val="595959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>
              <a:solidFill>
                <a:srgbClr val="595959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How to connect off campus</a:t>
            </a:r>
            <a:endParaRPr lang="pl-PL" dirty="0">
              <a:solidFill>
                <a:srgbClr val="595959"/>
              </a:solidFill>
            </a:endParaRPr>
          </a:p>
          <a:p>
            <a:pPr algn="ctr"/>
            <a:endParaRPr lang="pl-PL" dirty="0">
              <a:solidFill>
                <a:srgbClr val="595959"/>
              </a:solidFill>
            </a:endParaRPr>
          </a:p>
          <a:p>
            <a:pPr algn="ctr"/>
            <a:r>
              <a:rPr lang="pl-PL" dirty="0" err="1">
                <a:solidFill>
                  <a:srgbClr val="595959"/>
                </a:solidFill>
              </a:rPr>
              <a:t>Need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help</a:t>
            </a:r>
            <a:r>
              <a:rPr lang="pl-PL" dirty="0">
                <a:solidFill>
                  <a:srgbClr val="595959"/>
                </a:solidFill>
              </a:rPr>
              <a:t>? </a:t>
            </a:r>
            <a:r>
              <a:rPr lang="pl-PL" dirty="0" err="1">
                <a:solidFill>
                  <a:srgbClr val="595959"/>
                </a:solidFill>
              </a:rPr>
              <a:t>Please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send</a:t>
            </a:r>
            <a:r>
              <a:rPr lang="pl-PL" dirty="0">
                <a:solidFill>
                  <a:srgbClr val="595959"/>
                </a:solidFill>
              </a:rPr>
              <a:t> </a:t>
            </a:r>
            <a:r>
              <a:rPr lang="pl-PL" dirty="0" err="1">
                <a:solidFill>
                  <a:srgbClr val="595959"/>
                </a:solidFill>
              </a:rPr>
              <a:t>an</a:t>
            </a:r>
            <a:r>
              <a:rPr lang="pl-PL" dirty="0">
                <a:solidFill>
                  <a:srgbClr val="595959"/>
                </a:solidFill>
              </a:rPr>
              <a:t> email</a:t>
            </a:r>
          </a:p>
          <a:p>
            <a:pPr algn="ctr"/>
            <a:r>
              <a:rPr lang="pl-PL" sz="1600" b="1" dirty="0">
                <a:solidFill>
                  <a:srgbClr val="595959"/>
                </a:solidFill>
                <a:hlinkClick r:id="rId3"/>
              </a:rPr>
              <a:t>infnauk@pwr.edu.pl</a:t>
            </a:r>
            <a:endParaRPr lang="pl-PL" sz="1600" b="1" dirty="0">
              <a:solidFill>
                <a:srgbClr val="595959"/>
              </a:solidFill>
            </a:endParaRPr>
          </a:p>
          <a:p>
            <a:pPr algn="ctr"/>
            <a:endParaRPr lang="en-US" sz="16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0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1828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USEFUL CONTACTS</a:t>
            </a:r>
            <a:endParaRPr lang="pl-PL"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45;p35">
            <a:extLst>
              <a:ext uri="{FF2B5EF4-FFF2-40B4-BE49-F238E27FC236}">
                <a16:creationId xmlns:a16="http://schemas.microsoft.com/office/drawing/2014/main" id="{C598413E-72B7-4CD2-8082-FDDF5FF324F8}"/>
              </a:ext>
            </a:extLst>
          </p:cNvPr>
          <p:cNvSpPr txBox="1"/>
          <p:nvPr/>
        </p:nvSpPr>
        <p:spPr>
          <a:xfrm>
            <a:off x="1" y="1507826"/>
            <a:ext cx="9144000" cy="20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Problems with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authentification</a:t>
            </a:r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 and Active Directory</a:t>
            </a:r>
            <a:endParaRPr lang="pl-PL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  <a:hlinkClick r:id="rId3"/>
              </a:rPr>
              <a:t>pomoc</a:t>
            </a:r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  <a:hlinkClick r:id="rId3"/>
              </a:rPr>
              <a:t>+ad@pwr.edu.pl</a:t>
            </a:r>
            <a:endParaRPr lang="pl-PL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endParaRPr lang="pl-PL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Problems with your library account</a:t>
            </a:r>
          </a:p>
          <a:p>
            <a:pPr lvl="0" algn="ctr"/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  <a:hlinkClick r:id="rId4"/>
              </a:rPr>
              <a:t>biblioteka.wyp@pwr.edu.pl</a:t>
            </a:r>
            <a:endParaRPr lang="pl-PL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endParaRPr lang="pl-PL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Problems with remote access to e-resources</a:t>
            </a:r>
          </a:p>
          <a:p>
            <a:pPr lvl="0" algn="ctr"/>
            <a:r>
              <a:rPr lang="en-US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  <a:hlinkClick r:id="rId5"/>
              </a:rPr>
              <a:t>han@pwr.edu.pl</a:t>
            </a:r>
            <a:endParaRPr lang="pl-PL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endParaRPr lang="en-US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5245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3906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sz="3400" dirty="0"/>
              <a:t> IF YOU HAVE MORE </a:t>
            </a:r>
            <a:r>
              <a:rPr lang="pl-PL" altLang="pl-PL" sz="3600" dirty="0"/>
              <a:t>QUESTIONS</a:t>
            </a:r>
            <a:endParaRPr lang="pl-PL" sz="3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45;p35">
            <a:extLst>
              <a:ext uri="{FF2B5EF4-FFF2-40B4-BE49-F238E27FC236}">
                <a16:creationId xmlns:a16="http://schemas.microsoft.com/office/drawing/2014/main" id="{C598413E-72B7-4CD2-8082-FDDF5FF324F8}"/>
              </a:ext>
            </a:extLst>
          </p:cNvPr>
          <p:cNvSpPr txBox="1"/>
          <p:nvPr/>
        </p:nvSpPr>
        <p:spPr>
          <a:xfrm>
            <a:off x="2022763" y="1507826"/>
            <a:ext cx="5354781" cy="20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595959"/>
                </a:solidFill>
              </a:rPr>
              <a:t>Library of </a:t>
            </a:r>
            <a:r>
              <a:rPr lang="en-US" sz="1600" b="1" dirty="0" err="1">
                <a:solidFill>
                  <a:srgbClr val="595959"/>
                </a:solidFill>
              </a:rPr>
              <a:t>Wrocław</a:t>
            </a:r>
            <a:r>
              <a:rPr lang="en-US" sz="1600" b="1" dirty="0">
                <a:solidFill>
                  <a:srgbClr val="595959"/>
                </a:solidFill>
              </a:rPr>
              <a:t> University</a:t>
            </a:r>
            <a:br>
              <a:rPr lang="pl-PL" sz="1600" b="1" dirty="0">
                <a:solidFill>
                  <a:srgbClr val="595959"/>
                </a:solidFill>
              </a:rPr>
            </a:br>
            <a:r>
              <a:rPr lang="en-US" sz="1600" b="1" dirty="0">
                <a:solidFill>
                  <a:srgbClr val="595959"/>
                </a:solidFill>
              </a:rPr>
              <a:t>of Science</a:t>
            </a:r>
            <a:r>
              <a:rPr lang="pl-PL" sz="1600" b="1" dirty="0">
                <a:solidFill>
                  <a:srgbClr val="595959"/>
                </a:solidFill>
              </a:rPr>
              <a:t> </a:t>
            </a:r>
            <a:r>
              <a:rPr lang="en-US" sz="1600" b="1" dirty="0">
                <a:solidFill>
                  <a:srgbClr val="595959"/>
                </a:solidFill>
              </a:rPr>
              <a:t>and Technology</a:t>
            </a:r>
            <a:endParaRPr lang="pl-PL" sz="1600" b="1" dirty="0">
              <a:solidFill>
                <a:srgbClr val="595959"/>
              </a:solidFill>
            </a:endParaRPr>
          </a:p>
          <a:p>
            <a:pPr algn="ctr"/>
            <a:endParaRPr lang="en-US" sz="1600" b="1" dirty="0">
              <a:solidFill>
                <a:srgbClr val="595959"/>
              </a:solidFill>
            </a:endParaRPr>
          </a:p>
          <a:p>
            <a:pPr algn="ctr"/>
            <a:r>
              <a:rPr lang="en-US" sz="1600" dirty="0">
                <a:solidFill>
                  <a:srgbClr val="595959"/>
                </a:solidFill>
              </a:rPr>
              <a:t>Building D</a:t>
            </a:r>
            <a:r>
              <a:rPr lang="pl-PL" sz="1600" dirty="0">
                <a:solidFill>
                  <a:srgbClr val="595959"/>
                </a:solidFill>
              </a:rPr>
              <a:t>-</a:t>
            </a:r>
            <a:r>
              <a:rPr lang="en-US" sz="1600" dirty="0">
                <a:solidFill>
                  <a:srgbClr val="595959"/>
                </a:solidFill>
              </a:rPr>
              <a:t>21</a:t>
            </a:r>
            <a:r>
              <a:rPr lang="pl-PL" sz="1600" dirty="0">
                <a:solidFill>
                  <a:srgbClr val="595959"/>
                </a:solidFill>
              </a:rPr>
              <a:t>,</a:t>
            </a:r>
            <a:r>
              <a:rPr lang="en-US" sz="1600" dirty="0">
                <a:solidFill>
                  <a:srgbClr val="595959"/>
                </a:solidFill>
              </a:rPr>
              <a:t> room 104</a:t>
            </a:r>
          </a:p>
          <a:p>
            <a:pPr algn="ctr"/>
            <a:endParaRPr lang="en-US" sz="1600" b="1" dirty="0">
              <a:solidFill>
                <a:srgbClr val="595959"/>
              </a:solidFill>
            </a:endParaRPr>
          </a:p>
          <a:p>
            <a:pPr algn="ctr"/>
            <a:r>
              <a:rPr lang="pl-PL" sz="1600" b="1" dirty="0">
                <a:solidFill>
                  <a:srgbClr val="595959"/>
                </a:solidFill>
                <a:hlinkClick r:id="rId3"/>
              </a:rPr>
              <a:t>j</a:t>
            </a:r>
            <a:r>
              <a:rPr lang="en-US" sz="1600" b="1" dirty="0" err="1">
                <a:solidFill>
                  <a:srgbClr val="595959"/>
                </a:solidFill>
                <a:hlinkClick r:id="rId3"/>
              </a:rPr>
              <a:t>olanta</a:t>
            </a:r>
            <a:r>
              <a:rPr lang="en-US" sz="1600" b="1" dirty="0">
                <a:solidFill>
                  <a:srgbClr val="595959"/>
                </a:solidFill>
                <a:hlinkClick r:id="rId3"/>
              </a:rPr>
              <a:t>.</a:t>
            </a:r>
            <a:r>
              <a:rPr lang="pl-PL" sz="1600" b="1" dirty="0">
                <a:solidFill>
                  <a:srgbClr val="595959"/>
                </a:solidFill>
                <a:hlinkClick r:id="rId3"/>
              </a:rPr>
              <a:t>w</a:t>
            </a:r>
            <a:r>
              <a:rPr lang="en-US" sz="1600" b="1" dirty="0">
                <a:solidFill>
                  <a:srgbClr val="595959"/>
                </a:solidFill>
                <a:hlinkClick r:id="rId3"/>
              </a:rPr>
              <a:t>robel@pwr.edu.pl</a:t>
            </a:r>
            <a:endParaRPr lang="pl-PL" sz="1600" b="1" dirty="0">
              <a:solidFill>
                <a:srgbClr val="595959"/>
              </a:solidFill>
            </a:endParaRPr>
          </a:p>
          <a:p>
            <a:pPr algn="ctr"/>
            <a:endParaRPr lang="en-US" sz="1600" b="1" dirty="0">
              <a:solidFill>
                <a:srgbClr val="595959"/>
              </a:solidFill>
            </a:endParaRPr>
          </a:p>
          <a:p>
            <a:pPr algn="ctr"/>
            <a:endParaRPr lang="en-US" sz="1600" b="1" dirty="0">
              <a:solidFill>
                <a:srgbClr val="595959"/>
              </a:solidFill>
            </a:endParaRPr>
          </a:p>
          <a:p>
            <a:pPr algn="ctr"/>
            <a:endParaRPr lang="en-US" sz="1600" b="1" dirty="0">
              <a:solidFill>
                <a:srgbClr val="595959"/>
              </a:solidFill>
            </a:endParaRPr>
          </a:p>
          <a:p>
            <a:pPr algn="ctr"/>
            <a:endParaRPr lang="en-US" sz="16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0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8"/>
          <p:cNvSpPr txBox="1">
            <a:spLocks noGrp="1"/>
          </p:cNvSpPr>
          <p:nvPr>
            <p:ph type="body" idx="1"/>
          </p:nvPr>
        </p:nvSpPr>
        <p:spPr>
          <a:xfrm>
            <a:off x="0" y="3824461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 dirty="0"/>
              <a:t>T</a:t>
            </a:r>
            <a:r>
              <a:rPr lang="en-US" dirty="0"/>
              <a:t>hank you for your attention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8"/>
          <p:cNvSpPr txBox="1">
            <a:spLocks noGrp="1"/>
          </p:cNvSpPr>
          <p:nvPr>
            <p:ph type="body" idx="2"/>
          </p:nvPr>
        </p:nvSpPr>
        <p:spPr>
          <a:xfrm>
            <a:off x="-148" y="4910138"/>
            <a:ext cx="9144000" cy="23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pl-PL" sz="1050" dirty="0" err="1"/>
              <a:t>Prepared</a:t>
            </a:r>
            <a:r>
              <a:rPr lang="pl-PL" sz="1050" dirty="0"/>
              <a:t> by</a:t>
            </a:r>
            <a:r>
              <a:rPr lang="en-US" sz="1050" dirty="0"/>
              <a:t> Magdalena </a:t>
            </a:r>
            <a:r>
              <a:rPr lang="en-US" sz="1050" dirty="0" err="1"/>
              <a:t>Kotuła</a:t>
            </a:r>
            <a:r>
              <a:rPr lang="pl-PL" sz="1050" dirty="0"/>
              <a:t>, Monika Ziemek</a:t>
            </a:r>
          </a:p>
          <a:p>
            <a:pPr marL="0" lvl="0" indent="0" algn="l">
              <a:spcBef>
                <a:spcPts val="0"/>
              </a:spcBef>
            </a:pPr>
            <a:r>
              <a:rPr lang="pl-PL" sz="1050" dirty="0"/>
              <a:t>G</a:t>
            </a:r>
            <a:r>
              <a:rPr lang="en-US" sz="1050" dirty="0" err="1"/>
              <a:t>raphics</a:t>
            </a:r>
            <a:r>
              <a:rPr lang="en-US" sz="1050" dirty="0"/>
              <a:t> and design: Pixaby.com   |   GoogleSlidesppt.com</a:t>
            </a:r>
          </a:p>
          <a:p>
            <a:pPr marL="0" lvl="0" indent="0">
              <a:spcBef>
                <a:spcPts val="0"/>
              </a:spcBef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8716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0" y="2163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WEBSITE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2CDFA54-F93F-4CEB-85BB-C69AD3EE91FF}"/>
              </a:ext>
            </a:extLst>
          </p:cNvPr>
          <p:cNvSpPr/>
          <p:nvPr/>
        </p:nvSpPr>
        <p:spPr>
          <a:xfrm>
            <a:off x="6073141" y="772818"/>
            <a:ext cx="307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</a:rPr>
              <a:t>https://biblioteka.pwr.edu.pl/en/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E79432-19A0-4189-B83D-FFD5A256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230" y="1231118"/>
            <a:ext cx="5553540" cy="3783552"/>
          </a:xfrm>
          <a:prstGeom prst="rect">
            <a:avLst/>
          </a:prstGeom>
          <a:ln w="38100"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385029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79512" y="3274298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dirty="0"/>
              <a:t>OUR LIBRARIES 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79512" y="3949214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LOCATIONS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89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C0DE70E-7977-43D9-AEB0-D4F2A5F055E8}"/>
              </a:ext>
            </a:extLst>
          </p:cNvPr>
          <p:cNvGrpSpPr/>
          <p:nvPr/>
        </p:nvGrpSpPr>
        <p:grpSpPr>
          <a:xfrm>
            <a:off x="3147047" y="53993"/>
            <a:ext cx="4130054" cy="657664"/>
            <a:chOff x="3297368" y="67848"/>
            <a:chExt cx="4428135" cy="705130"/>
          </a:xfrm>
        </p:grpSpPr>
        <p:grpSp>
          <p:nvGrpSpPr>
            <p:cNvPr id="54" name="Google Shape;136;p27">
              <a:extLst>
                <a:ext uri="{FF2B5EF4-FFF2-40B4-BE49-F238E27FC236}">
                  <a16:creationId xmlns:a16="http://schemas.microsoft.com/office/drawing/2014/main" id="{D2CAE380-EF86-4D17-91BD-0554F0C94099}"/>
                </a:ext>
              </a:extLst>
            </p:cNvPr>
            <p:cNvGrpSpPr/>
            <p:nvPr/>
          </p:nvGrpSpPr>
          <p:grpSpPr>
            <a:xfrm>
              <a:off x="4011089" y="67848"/>
              <a:ext cx="3714414" cy="705130"/>
              <a:chOff x="4614006" y="1084286"/>
              <a:chExt cx="3714414" cy="705130"/>
            </a:xfrm>
          </p:grpSpPr>
          <p:sp>
            <p:nvSpPr>
              <p:cNvPr id="61" name="Google Shape;137;p27">
                <a:extLst>
                  <a:ext uri="{FF2B5EF4-FFF2-40B4-BE49-F238E27FC236}">
                    <a16:creationId xmlns:a16="http://schemas.microsoft.com/office/drawing/2014/main" id="{C2357334-6185-42E7-9F1A-625FCA51D44C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rgbClr val="797B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38;p27">
                <a:extLst>
                  <a:ext uri="{FF2B5EF4-FFF2-40B4-BE49-F238E27FC236}">
                    <a16:creationId xmlns:a16="http://schemas.microsoft.com/office/drawing/2014/main" id="{EB7013D6-931B-474B-BD64-0F6A52CB02C4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139;p27">
              <a:extLst>
                <a:ext uri="{FF2B5EF4-FFF2-40B4-BE49-F238E27FC236}">
                  <a16:creationId xmlns:a16="http://schemas.microsoft.com/office/drawing/2014/main" id="{13B04941-3F26-4826-8318-48CDDA812A12}"/>
                </a:ext>
              </a:extLst>
            </p:cNvPr>
            <p:cNvGrpSpPr/>
            <p:nvPr/>
          </p:nvGrpSpPr>
          <p:grpSpPr>
            <a:xfrm>
              <a:off x="4227113" y="113167"/>
              <a:ext cx="3376306" cy="535257"/>
              <a:chOff x="2175371" y="1753439"/>
              <a:chExt cx="5627177" cy="535257"/>
            </a:xfrm>
          </p:grpSpPr>
          <p:sp>
            <p:nvSpPr>
              <p:cNvPr id="59" name="Google Shape;140;p27">
                <a:extLst>
                  <a:ext uri="{FF2B5EF4-FFF2-40B4-BE49-F238E27FC236}">
                    <a16:creationId xmlns:a16="http://schemas.microsoft.com/office/drawing/2014/main" id="{886E9FE1-1176-4EB5-AC5E-DD426A1BD988}"/>
                  </a:ext>
                </a:extLst>
              </p:cNvPr>
              <p:cNvSpPr txBox="1"/>
              <p:nvPr/>
            </p:nvSpPr>
            <p:spPr>
              <a:xfrm>
                <a:off x="2175371" y="1753439"/>
                <a:ext cx="548051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/>
                <a:r>
                  <a:rPr lang="en-US" b="1" dirty="0"/>
                  <a:t>Main Circulation Desk and Reading Room</a:t>
                </a:r>
                <a:endParaRPr lang="pl-PL" b="1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0" name="Google Shape;141;p27">
                <a:extLst>
                  <a:ext uri="{FF2B5EF4-FFF2-40B4-BE49-F238E27FC236}">
                    <a16:creationId xmlns:a16="http://schemas.microsoft.com/office/drawing/2014/main" id="{A11FBBEF-66CE-46AF-9FD9-1EDDF6202750}"/>
                  </a:ext>
                </a:extLst>
              </p:cNvPr>
              <p:cNvSpPr txBox="1"/>
              <p:nvPr/>
            </p:nvSpPr>
            <p:spPr>
              <a:xfrm>
                <a:off x="2315696" y="2011697"/>
                <a:ext cx="54868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r"/>
                <a:r>
                  <a:rPr lang="pl-PL" sz="1200" dirty="0">
                    <a:solidFill>
                      <a:srgbClr val="3F3F3F"/>
                    </a:solidFill>
                  </a:rPr>
                  <a:t>A-1, </a:t>
                </a:r>
                <a:r>
                  <a:rPr lang="pl-PL" sz="1200" dirty="0" err="1">
                    <a:solidFill>
                      <a:srgbClr val="3F3F3F"/>
                    </a:solidFill>
                  </a:rPr>
                  <a:t>rooms</a:t>
                </a:r>
                <a:r>
                  <a:rPr lang="pl-PL" sz="1200" dirty="0">
                    <a:solidFill>
                      <a:srgbClr val="3F3F3F"/>
                    </a:solidFill>
                  </a:rPr>
                  <a:t> 307/307A</a:t>
                </a:r>
              </a:p>
            </p:txBody>
          </p:sp>
        </p:grpSp>
        <p:sp>
          <p:nvSpPr>
            <p:cNvPr id="57" name="Google Shape;143;p27">
              <a:extLst>
                <a:ext uri="{FF2B5EF4-FFF2-40B4-BE49-F238E27FC236}">
                  <a16:creationId xmlns:a16="http://schemas.microsoft.com/office/drawing/2014/main" id="{D5F22535-72F7-43B8-B25C-D137638779C4}"/>
                </a:ext>
              </a:extLst>
            </p:cNvPr>
            <p:cNvSpPr/>
            <p:nvPr/>
          </p:nvSpPr>
          <p:spPr>
            <a:xfrm rot="2700000">
              <a:off x="3297368" y="199839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rgbClr val="797B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945;p61">
              <a:extLst>
                <a:ext uri="{FF2B5EF4-FFF2-40B4-BE49-F238E27FC236}">
                  <a16:creationId xmlns:a16="http://schemas.microsoft.com/office/drawing/2014/main" id="{16A5E66A-30C6-4074-B62A-164AED1AB999}"/>
                </a:ext>
              </a:extLst>
            </p:cNvPr>
            <p:cNvSpPr/>
            <p:nvPr/>
          </p:nvSpPr>
          <p:spPr>
            <a:xfrm>
              <a:off x="3377093" y="264994"/>
              <a:ext cx="312408" cy="31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19" y="23920"/>
                  </a:moveTo>
                  <a:lnTo>
                    <a:pt x="99031" y="62795"/>
                  </a:lnTo>
                  <a:lnTo>
                    <a:pt x="99031" y="62795"/>
                  </a:lnTo>
                  <a:lnTo>
                    <a:pt x="99031" y="119999"/>
                  </a:lnTo>
                  <a:lnTo>
                    <a:pt x="74902" y="119999"/>
                  </a:lnTo>
                  <a:lnTo>
                    <a:pt x="74902" y="93509"/>
                  </a:lnTo>
                  <a:cubicBezTo>
                    <a:pt x="74902" y="89337"/>
                    <a:pt x="71525" y="85954"/>
                    <a:pt x="67359" y="85954"/>
                  </a:cubicBezTo>
                  <a:lnTo>
                    <a:pt x="53078" y="85954"/>
                  </a:lnTo>
                  <a:cubicBezTo>
                    <a:pt x="48912" y="85954"/>
                    <a:pt x="45535" y="89337"/>
                    <a:pt x="45535" y="93509"/>
                  </a:cubicBezTo>
                  <a:lnTo>
                    <a:pt x="45535" y="119999"/>
                  </a:lnTo>
                  <a:lnTo>
                    <a:pt x="21406" y="119999"/>
                  </a:lnTo>
                  <a:lnTo>
                    <a:pt x="21406" y="62795"/>
                  </a:lnTo>
                  <a:lnTo>
                    <a:pt x="21406" y="62795"/>
                  </a:lnTo>
                  <a:close/>
                  <a:moveTo>
                    <a:pt x="18957" y="4568"/>
                  </a:moveTo>
                  <a:lnTo>
                    <a:pt x="35017" y="4568"/>
                  </a:lnTo>
                  <a:lnTo>
                    <a:pt x="35017" y="20200"/>
                  </a:lnTo>
                  <a:lnTo>
                    <a:pt x="18957" y="36287"/>
                  </a:lnTo>
                  <a:close/>
                  <a:moveTo>
                    <a:pt x="60219" y="264"/>
                  </a:moveTo>
                  <a:lnTo>
                    <a:pt x="120000" y="62795"/>
                  </a:lnTo>
                  <a:lnTo>
                    <a:pt x="107816" y="62795"/>
                  </a:lnTo>
                  <a:lnTo>
                    <a:pt x="60219" y="13008"/>
                  </a:lnTo>
                  <a:close/>
                  <a:moveTo>
                    <a:pt x="60219" y="0"/>
                  </a:moveTo>
                  <a:lnTo>
                    <a:pt x="60219" y="12744"/>
                  </a:lnTo>
                  <a:lnTo>
                    <a:pt x="12273" y="62531"/>
                  </a:lnTo>
                  <a:lnTo>
                    <a:pt x="0" y="6253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5FB375B1-7F27-4594-9216-E7A0EDF18D35}"/>
              </a:ext>
            </a:extLst>
          </p:cNvPr>
          <p:cNvGrpSpPr/>
          <p:nvPr/>
        </p:nvGrpSpPr>
        <p:grpSpPr>
          <a:xfrm>
            <a:off x="3512783" y="770835"/>
            <a:ext cx="4130054" cy="657664"/>
            <a:chOff x="6781343" y="92966"/>
            <a:chExt cx="4130054" cy="657664"/>
          </a:xfrm>
        </p:grpSpPr>
        <p:grpSp>
          <p:nvGrpSpPr>
            <p:cNvPr id="85" name="Grupa 84">
              <a:extLst>
                <a:ext uri="{FF2B5EF4-FFF2-40B4-BE49-F238E27FC236}">
                  <a16:creationId xmlns:a16="http://schemas.microsoft.com/office/drawing/2014/main" id="{4FBBB15B-1880-45F2-B9E7-D28E06A50699}"/>
                </a:ext>
              </a:extLst>
            </p:cNvPr>
            <p:cNvGrpSpPr/>
            <p:nvPr/>
          </p:nvGrpSpPr>
          <p:grpSpPr>
            <a:xfrm>
              <a:off x="6781343" y="92966"/>
              <a:ext cx="4130054" cy="657664"/>
              <a:chOff x="3297368" y="67848"/>
              <a:chExt cx="4428135" cy="705130"/>
            </a:xfrm>
          </p:grpSpPr>
          <p:grpSp>
            <p:nvGrpSpPr>
              <p:cNvPr id="86" name="Google Shape;136;p27">
                <a:extLst>
                  <a:ext uri="{FF2B5EF4-FFF2-40B4-BE49-F238E27FC236}">
                    <a16:creationId xmlns:a16="http://schemas.microsoft.com/office/drawing/2014/main" id="{FCAAA4BF-E2A1-4FB6-83D2-0B0A04E9AE29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92" name="Google Shape;137;p27">
                  <a:extLst>
                    <a:ext uri="{FF2B5EF4-FFF2-40B4-BE49-F238E27FC236}">
                      <a16:creationId xmlns:a16="http://schemas.microsoft.com/office/drawing/2014/main" id="{B68133F0-111B-42C5-B1A0-2E48EF5332AA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38;p27">
                  <a:extLst>
                    <a:ext uri="{FF2B5EF4-FFF2-40B4-BE49-F238E27FC236}">
                      <a16:creationId xmlns:a16="http://schemas.microsoft.com/office/drawing/2014/main" id="{8549DBE1-48C9-429E-B2E4-CA16BA3E3432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139;p27">
                <a:extLst>
                  <a:ext uri="{FF2B5EF4-FFF2-40B4-BE49-F238E27FC236}">
                    <a16:creationId xmlns:a16="http://schemas.microsoft.com/office/drawing/2014/main" id="{252684CE-5D98-4FAC-B4AC-75454BED9FDA}"/>
                  </a:ext>
                </a:extLst>
              </p:cNvPr>
              <p:cNvGrpSpPr/>
              <p:nvPr/>
            </p:nvGrpSpPr>
            <p:grpSpPr>
              <a:xfrm>
                <a:off x="4227113" y="113167"/>
                <a:ext cx="3376306" cy="535257"/>
                <a:chOff x="2175371" y="1753439"/>
                <a:chExt cx="5627177" cy="535257"/>
              </a:xfrm>
            </p:grpSpPr>
            <p:sp>
              <p:nvSpPr>
                <p:cNvPr id="90" name="Google Shape;140;p27">
                  <a:extLst>
                    <a:ext uri="{FF2B5EF4-FFF2-40B4-BE49-F238E27FC236}">
                      <a16:creationId xmlns:a16="http://schemas.microsoft.com/office/drawing/2014/main" id="{27A30A2F-2367-438B-9B67-09122818293F}"/>
                    </a:ext>
                  </a:extLst>
                </p:cNvPr>
                <p:cNvSpPr txBox="1"/>
                <p:nvPr/>
              </p:nvSpPr>
              <p:spPr>
                <a:xfrm>
                  <a:off x="2175371" y="1753439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en-US" b="1" dirty="0"/>
                    <a:t>Fiction Circulation Desk and Reading Room</a:t>
                  </a:r>
                  <a:endParaRPr lang="pl-PL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91" name="Google Shape;141;p27">
                  <a:extLst>
                    <a:ext uri="{FF2B5EF4-FFF2-40B4-BE49-F238E27FC236}">
                      <a16:creationId xmlns:a16="http://schemas.microsoft.com/office/drawing/2014/main" id="{4AE7E9EE-50BA-4B39-BF82-A32610F0BDFB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A-1, </a:t>
                  </a:r>
                  <a:r>
                    <a:rPr lang="pl-PL" sz="1200" dirty="0" err="1">
                      <a:solidFill>
                        <a:srgbClr val="3F3F3F"/>
                      </a:solidFill>
                    </a:rPr>
                    <a:t>room</a:t>
                  </a:r>
                  <a:r>
                    <a:rPr lang="pl-PL" sz="1200" dirty="0">
                      <a:solidFill>
                        <a:srgbClr val="3F3F3F"/>
                      </a:solidFill>
                    </a:rPr>
                    <a:t> 308</a:t>
                  </a:r>
                </a:p>
              </p:txBody>
            </p:sp>
          </p:grpSp>
          <p:sp>
            <p:nvSpPr>
              <p:cNvPr id="88" name="Google Shape;143;p27">
                <a:extLst>
                  <a:ext uri="{FF2B5EF4-FFF2-40B4-BE49-F238E27FC236}">
                    <a16:creationId xmlns:a16="http://schemas.microsoft.com/office/drawing/2014/main" id="{D5660DB7-DDC9-421F-9C29-31A21BDCB32F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33;p60">
              <a:extLst>
                <a:ext uri="{FF2B5EF4-FFF2-40B4-BE49-F238E27FC236}">
                  <a16:creationId xmlns:a16="http://schemas.microsoft.com/office/drawing/2014/main" id="{83E90733-E430-4970-8BD4-47C12713A783}"/>
                </a:ext>
              </a:extLst>
            </p:cNvPr>
            <p:cNvSpPr/>
            <p:nvPr/>
          </p:nvSpPr>
          <p:spPr>
            <a:xfrm>
              <a:off x="6845276" y="292558"/>
              <a:ext cx="292886" cy="2741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392" y="109921"/>
                  </a:moveTo>
                  <a:cubicBezTo>
                    <a:pt x="58392" y="109945"/>
                    <a:pt x="61607" y="110494"/>
                    <a:pt x="61607" y="109921"/>
                  </a:cubicBezTo>
                  <a:lnTo>
                    <a:pt x="61607" y="109851"/>
                  </a:lnTo>
                  <a:cubicBezTo>
                    <a:pt x="80929" y="103093"/>
                    <a:pt x="90538" y="98937"/>
                    <a:pt x="110790" y="107213"/>
                  </a:cubicBezTo>
                  <a:lnTo>
                    <a:pt x="111142" y="20850"/>
                  </a:lnTo>
                  <a:lnTo>
                    <a:pt x="105743" y="20850"/>
                  </a:lnTo>
                  <a:cubicBezTo>
                    <a:pt x="105821" y="46504"/>
                    <a:pt x="105899" y="72157"/>
                    <a:pt x="105976" y="97811"/>
                  </a:cubicBezTo>
                  <a:cubicBezTo>
                    <a:pt x="91995" y="91718"/>
                    <a:pt x="76016" y="96522"/>
                    <a:pt x="61607" y="109411"/>
                  </a:cubicBezTo>
                  <a:lnTo>
                    <a:pt x="61607" y="20850"/>
                  </a:lnTo>
                  <a:lnTo>
                    <a:pt x="61607" y="17030"/>
                  </a:lnTo>
                  <a:lnTo>
                    <a:pt x="61607" y="15907"/>
                  </a:lnTo>
                  <a:cubicBezTo>
                    <a:pt x="70238" y="5918"/>
                    <a:pt x="78364" y="83"/>
                    <a:pt x="89113" y="0"/>
                  </a:cubicBezTo>
                  <a:cubicBezTo>
                    <a:pt x="93999" y="-36"/>
                    <a:pt x="99427" y="1114"/>
                    <a:pt x="105691" y="3604"/>
                  </a:cubicBezTo>
                  <a:cubicBezTo>
                    <a:pt x="105705" y="8079"/>
                    <a:pt x="105718" y="12555"/>
                    <a:pt x="105732" y="17030"/>
                  </a:cubicBezTo>
                  <a:lnTo>
                    <a:pt x="115580" y="16954"/>
                  </a:lnTo>
                  <a:lnTo>
                    <a:pt x="115580" y="29213"/>
                  </a:lnTo>
                  <a:lnTo>
                    <a:pt x="120000" y="2921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29213"/>
                  </a:lnTo>
                  <a:lnTo>
                    <a:pt x="3795" y="29213"/>
                  </a:lnTo>
                  <a:lnTo>
                    <a:pt x="3795" y="16954"/>
                  </a:lnTo>
                  <a:lnTo>
                    <a:pt x="14267" y="17030"/>
                  </a:lnTo>
                  <a:cubicBezTo>
                    <a:pt x="14281" y="12555"/>
                    <a:pt x="14294" y="8079"/>
                    <a:pt x="14308" y="3604"/>
                  </a:cubicBezTo>
                  <a:cubicBezTo>
                    <a:pt x="20572" y="1114"/>
                    <a:pt x="26000" y="-36"/>
                    <a:pt x="30886" y="0"/>
                  </a:cubicBezTo>
                  <a:cubicBezTo>
                    <a:pt x="41635" y="83"/>
                    <a:pt x="49761" y="5918"/>
                    <a:pt x="58392" y="15907"/>
                  </a:cubicBezTo>
                  <a:lnTo>
                    <a:pt x="58392" y="17030"/>
                  </a:lnTo>
                  <a:lnTo>
                    <a:pt x="58392" y="20850"/>
                  </a:lnTo>
                  <a:lnTo>
                    <a:pt x="58392" y="109411"/>
                  </a:lnTo>
                  <a:cubicBezTo>
                    <a:pt x="43983" y="96522"/>
                    <a:pt x="28004" y="91718"/>
                    <a:pt x="14023" y="97811"/>
                  </a:cubicBezTo>
                  <a:lnTo>
                    <a:pt x="14256" y="20850"/>
                  </a:lnTo>
                  <a:lnTo>
                    <a:pt x="8857" y="20850"/>
                  </a:lnTo>
                  <a:lnTo>
                    <a:pt x="8504" y="106459"/>
                  </a:lnTo>
                  <a:cubicBezTo>
                    <a:pt x="28638" y="97578"/>
                    <a:pt x="40064" y="103903"/>
                    <a:pt x="58392" y="109851"/>
                  </a:cubicBezTo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F22579B3-F456-4D0F-BD82-72D49CBE82D1}"/>
              </a:ext>
            </a:extLst>
          </p:cNvPr>
          <p:cNvGrpSpPr/>
          <p:nvPr/>
        </p:nvGrpSpPr>
        <p:grpSpPr>
          <a:xfrm>
            <a:off x="3770045" y="1487677"/>
            <a:ext cx="4130054" cy="657664"/>
            <a:chOff x="7129172" y="48006"/>
            <a:chExt cx="4130054" cy="657664"/>
          </a:xfrm>
        </p:grpSpPr>
        <p:grpSp>
          <p:nvGrpSpPr>
            <p:cNvPr id="96" name="Grupa 95">
              <a:extLst>
                <a:ext uri="{FF2B5EF4-FFF2-40B4-BE49-F238E27FC236}">
                  <a16:creationId xmlns:a16="http://schemas.microsoft.com/office/drawing/2014/main" id="{5F4FF738-5509-4DD6-801A-D5DD5607B9FF}"/>
                </a:ext>
              </a:extLst>
            </p:cNvPr>
            <p:cNvGrpSpPr/>
            <p:nvPr/>
          </p:nvGrpSpPr>
          <p:grpSpPr>
            <a:xfrm>
              <a:off x="7129172" y="48006"/>
              <a:ext cx="4130054" cy="657664"/>
              <a:chOff x="3297368" y="67848"/>
              <a:chExt cx="4428135" cy="705130"/>
            </a:xfrm>
          </p:grpSpPr>
          <p:grpSp>
            <p:nvGrpSpPr>
              <p:cNvPr id="97" name="Google Shape;136;p27">
                <a:extLst>
                  <a:ext uri="{FF2B5EF4-FFF2-40B4-BE49-F238E27FC236}">
                    <a16:creationId xmlns:a16="http://schemas.microsoft.com/office/drawing/2014/main" id="{87033A23-3CDB-4FAC-8147-417CFC0CAB1D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03" name="Google Shape;137;p27">
                  <a:extLst>
                    <a:ext uri="{FF2B5EF4-FFF2-40B4-BE49-F238E27FC236}">
                      <a16:creationId xmlns:a16="http://schemas.microsoft.com/office/drawing/2014/main" id="{610AE795-2F1D-4D6E-BD5B-D5411ACC6B1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38;p27">
                  <a:extLst>
                    <a:ext uri="{FF2B5EF4-FFF2-40B4-BE49-F238E27FC236}">
                      <a16:creationId xmlns:a16="http://schemas.microsoft.com/office/drawing/2014/main" id="{AA2FEE1A-798E-43B4-9EC7-881EF22895D3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1" name="Google Shape;140;p27">
                <a:extLst>
                  <a:ext uri="{FF2B5EF4-FFF2-40B4-BE49-F238E27FC236}">
                    <a16:creationId xmlns:a16="http://schemas.microsoft.com/office/drawing/2014/main" id="{096976E9-2F99-44FE-BF23-EC887B928E9E}"/>
                  </a:ext>
                </a:extLst>
              </p:cNvPr>
              <p:cNvSpPr txBox="1"/>
              <p:nvPr/>
            </p:nvSpPr>
            <p:spPr>
              <a:xfrm>
                <a:off x="4227113" y="113167"/>
                <a:ext cx="32883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/>
                <a:r>
                  <a:rPr lang="pl-PL" b="1" dirty="0" err="1"/>
                  <a:t>Branch</a:t>
                </a:r>
                <a:r>
                  <a:rPr lang="pl-PL" b="1" dirty="0"/>
                  <a:t> </a:t>
                </a:r>
                <a:r>
                  <a:rPr lang="pl-PL" b="1" dirty="0" err="1"/>
                  <a:t>libraries</a:t>
                </a:r>
                <a:endParaRPr lang="pl-PL" b="1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9" name="Google Shape;143;p27">
                <a:extLst>
                  <a:ext uri="{FF2B5EF4-FFF2-40B4-BE49-F238E27FC236}">
                    <a16:creationId xmlns:a16="http://schemas.microsoft.com/office/drawing/2014/main" id="{C8F54903-F911-475A-B3E6-E71625AAEC12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Google Shape;969;p61">
              <a:extLst>
                <a:ext uri="{FF2B5EF4-FFF2-40B4-BE49-F238E27FC236}">
                  <a16:creationId xmlns:a16="http://schemas.microsoft.com/office/drawing/2014/main" id="{51EA5D11-56EE-4A8F-818E-9144847D6220}"/>
                </a:ext>
              </a:extLst>
            </p:cNvPr>
            <p:cNvSpPr/>
            <p:nvPr/>
          </p:nvSpPr>
          <p:spPr>
            <a:xfrm>
              <a:off x="7200429" y="213696"/>
              <a:ext cx="289093" cy="3571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175" y="0"/>
                  </a:moveTo>
                  <a:cubicBezTo>
                    <a:pt x="64761" y="0"/>
                    <a:pt x="68479" y="3009"/>
                    <a:pt x="68479" y="6721"/>
                  </a:cubicBezTo>
                  <a:lnTo>
                    <a:pt x="68479" y="15387"/>
                  </a:lnTo>
                  <a:lnTo>
                    <a:pt x="107542" y="15387"/>
                  </a:lnTo>
                  <a:lnTo>
                    <a:pt x="120000" y="25469"/>
                  </a:lnTo>
                  <a:lnTo>
                    <a:pt x="107542" y="35552"/>
                  </a:lnTo>
                  <a:lnTo>
                    <a:pt x="68479" y="35552"/>
                  </a:lnTo>
                  <a:lnTo>
                    <a:pt x="68479" y="41458"/>
                  </a:lnTo>
                  <a:lnTo>
                    <a:pt x="109605" y="41458"/>
                  </a:lnTo>
                  <a:lnTo>
                    <a:pt x="109605" y="61623"/>
                  </a:lnTo>
                  <a:lnTo>
                    <a:pt x="68479" y="61623"/>
                  </a:lnTo>
                  <a:lnTo>
                    <a:pt x="68479" y="120000"/>
                  </a:lnTo>
                  <a:lnTo>
                    <a:pt x="51870" y="120000"/>
                  </a:lnTo>
                  <a:lnTo>
                    <a:pt x="51870" y="61623"/>
                  </a:lnTo>
                  <a:lnTo>
                    <a:pt x="12457" y="61623"/>
                  </a:lnTo>
                  <a:lnTo>
                    <a:pt x="0" y="51541"/>
                  </a:lnTo>
                  <a:lnTo>
                    <a:pt x="12457" y="41458"/>
                  </a:lnTo>
                  <a:lnTo>
                    <a:pt x="51870" y="41458"/>
                  </a:lnTo>
                  <a:lnTo>
                    <a:pt x="51870" y="35552"/>
                  </a:lnTo>
                  <a:lnTo>
                    <a:pt x="10377" y="35552"/>
                  </a:lnTo>
                  <a:lnTo>
                    <a:pt x="10377" y="15387"/>
                  </a:lnTo>
                  <a:lnTo>
                    <a:pt x="51870" y="15387"/>
                  </a:lnTo>
                  <a:lnTo>
                    <a:pt x="51870" y="6721"/>
                  </a:lnTo>
                  <a:cubicBezTo>
                    <a:pt x="51870" y="3009"/>
                    <a:pt x="55588" y="0"/>
                    <a:pt x="6017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58C43EE3-F9E9-45BA-B8A9-106CE562E2AC}"/>
              </a:ext>
            </a:extLst>
          </p:cNvPr>
          <p:cNvGrpSpPr/>
          <p:nvPr/>
        </p:nvGrpSpPr>
        <p:grpSpPr>
          <a:xfrm>
            <a:off x="3952234" y="2204519"/>
            <a:ext cx="4130054" cy="657664"/>
            <a:chOff x="7804956" y="199940"/>
            <a:chExt cx="4130054" cy="657664"/>
          </a:xfrm>
        </p:grpSpPr>
        <p:grpSp>
          <p:nvGrpSpPr>
            <p:cNvPr id="107" name="Grupa 106">
              <a:extLst>
                <a:ext uri="{FF2B5EF4-FFF2-40B4-BE49-F238E27FC236}">
                  <a16:creationId xmlns:a16="http://schemas.microsoft.com/office/drawing/2014/main" id="{7276C6BE-0882-4B98-92C5-A87DF565E38C}"/>
                </a:ext>
              </a:extLst>
            </p:cNvPr>
            <p:cNvGrpSpPr/>
            <p:nvPr/>
          </p:nvGrpSpPr>
          <p:grpSpPr>
            <a:xfrm>
              <a:off x="7804956" y="199940"/>
              <a:ext cx="4130054" cy="657664"/>
              <a:chOff x="3297368" y="67848"/>
              <a:chExt cx="4428135" cy="705130"/>
            </a:xfrm>
          </p:grpSpPr>
          <p:grpSp>
            <p:nvGrpSpPr>
              <p:cNvPr id="109" name="Google Shape;136;p27">
                <a:extLst>
                  <a:ext uri="{FF2B5EF4-FFF2-40B4-BE49-F238E27FC236}">
                    <a16:creationId xmlns:a16="http://schemas.microsoft.com/office/drawing/2014/main" id="{2AB161D7-0648-42F0-BB7A-DA605F031931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14" name="Google Shape;137;p27">
                  <a:extLst>
                    <a:ext uri="{FF2B5EF4-FFF2-40B4-BE49-F238E27FC236}">
                      <a16:creationId xmlns:a16="http://schemas.microsoft.com/office/drawing/2014/main" id="{799B6EFD-5E5B-48B0-A09E-6649CA44E5C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38;p27">
                  <a:extLst>
                    <a:ext uri="{FF2B5EF4-FFF2-40B4-BE49-F238E27FC236}">
                      <a16:creationId xmlns:a16="http://schemas.microsoft.com/office/drawing/2014/main" id="{8C5FD44A-9DA0-45C5-BF49-B9DB1ECBD88A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39;p27">
                <a:extLst>
                  <a:ext uri="{FF2B5EF4-FFF2-40B4-BE49-F238E27FC236}">
                    <a16:creationId xmlns:a16="http://schemas.microsoft.com/office/drawing/2014/main" id="{A6A14946-010A-4A9A-B6F3-A514914F9034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12" name="Google Shape;140;p27">
                  <a:extLst>
                    <a:ext uri="{FF2B5EF4-FFF2-40B4-BE49-F238E27FC236}">
                      <a16:creationId xmlns:a16="http://schemas.microsoft.com/office/drawing/2014/main" id="{0C228B96-9E0C-4CB5-9CAB-F368F2E3C02A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 err="1"/>
                    <a:t>Interlibrary</a:t>
                  </a:r>
                  <a:r>
                    <a:rPr lang="pl-PL" b="1" dirty="0"/>
                    <a:t> </a:t>
                  </a:r>
                  <a:r>
                    <a:rPr lang="pl-PL" b="1" dirty="0" err="1"/>
                    <a:t>Loan</a:t>
                  </a:r>
                  <a:endParaRPr lang="pl-PL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13" name="Google Shape;141;p27">
                  <a:extLst>
                    <a:ext uri="{FF2B5EF4-FFF2-40B4-BE49-F238E27FC236}">
                      <a16:creationId xmlns:a16="http://schemas.microsoft.com/office/drawing/2014/main" id="{72939AF2-CD09-447F-8984-154DBDA9AA06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</a:t>
                  </a:r>
                  <a:r>
                    <a:rPr lang="pl-PL" sz="1200" dirty="0" err="1">
                      <a:solidFill>
                        <a:srgbClr val="3F3F3F"/>
                      </a:solidFill>
                    </a:rPr>
                    <a:t>room</a:t>
                  </a:r>
                  <a:r>
                    <a:rPr lang="pl-PL" sz="1200" dirty="0">
                      <a:solidFill>
                        <a:srgbClr val="3F3F3F"/>
                      </a:solidFill>
                    </a:rPr>
                    <a:t> 003</a:t>
                  </a:r>
                </a:p>
              </p:txBody>
            </p:sp>
          </p:grpSp>
          <p:sp>
            <p:nvSpPr>
              <p:cNvPr id="111" name="Google Shape;143;p27">
                <a:extLst>
                  <a:ext uri="{FF2B5EF4-FFF2-40B4-BE49-F238E27FC236}">
                    <a16:creationId xmlns:a16="http://schemas.microsoft.com/office/drawing/2014/main" id="{3DF46A69-564D-44FE-B7F4-1391A190504D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898;p60">
              <a:extLst>
                <a:ext uri="{FF2B5EF4-FFF2-40B4-BE49-F238E27FC236}">
                  <a16:creationId xmlns:a16="http://schemas.microsoft.com/office/drawing/2014/main" id="{F6D53077-B4AD-4FC2-9EE7-BB6E9860437D}"/>
                </a:ext>
              </a:extLst>
            </p:cNvPr>
            <p:cNvSpPr/>
            <p:nvPr/>
          </p:nvSpPr>
          <p:spPr>
            <a:xfrm>
              <a:off x="7881880" y="337294"/>
              <a:ext cx="285118" cy="3978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976" y="72109"/>
                  </a:moveTo>
                  <a:cubicBezTo>
                    <a:pt x="55161" y="75142"/>
                    <a:pt x="48626" y="77442"/>
                    <a:pt x="41619" y="78827"/>
                  </a:cubicBezTo>
                  <a:cubicBezTo>
                    <a:pt x="49726" y="80335"/>
                    <a:pt x="58130" y="80198"/>
                    <a:pt x="65958" y="78584"/>
                  </a:cubicBezTo>
                  <a:cubicBezTo>
                    <a:pt x="64616" y="76270"/>
                    <a:pt x="62925" y="74112"/>
                    <a:pt x="60976" y="72109"/>
                  </a:cubicBezTo>
                  <a:close/>
                  <a:moveTo>
                    <a:pt x="44472" y="60545"/>
                  </a:moveTo>
                  <a:lnTo>
                    <a:pt x="37500" y="69200"/>
                  </a:lnTo>
                  <a:lnTo>
                    <a:pt x="32693" y="75200"/>
                  </a:lnTo>
                  <a:cubicBezTo>
                    <a:pt x="41505" y="74270"/>
                    <a:pt x="49742" y="71821"/>
                    <a:pt x="56804" y="68168"/>
                  </a:cubicBezTo>
                  <a:cubicBezTo>
                    <a:pt x="53203" y="65198"/>
                    <a:pt x="49052" y="62627"/>
                    <a:pt x="44472" y="60545"/>
                  </a:cubicBezTo>
                  <a:close/>
                  <a:moveTo>
                    <a:pt x="77678" y="59551"/>
                  </a:moveTo>
                  <a:cubicBezTo>
                    <a:pt x="74364" y="63332"/>
                    <a:pt x="70288" y="66679"/>
                    <a:pt x="65644" y="69527"/>
                  </a:cubicBezTo>
                  <a:cubicBezTo>
                    <a:pt x="67962" y="71887"/>
                    <a:pt x="69958" y="74441"/>
                    <a:pt x="71527" y="77186"/>
                  </a:cubicBezTo>
                  <a:cubicBezTo>
                    <a:pt x="79507" y="74794"/>
                    <a:pt x="86608" y="70795"/>
                    <a:pt x="91831" y="65408"/>
                  </a:cubicBezTo>
                  <a:close/>
                  <a:moveTo>
                    <a:pt x="25371" y="54817"/>
                  </a:moveTo>
                  <a:cubicBezTo>
                    <a:pt x="24591" y="60563"/>
                    <a:pt x="25566" y="66408"/>
                    <a:pt x="28374" y="71929"/>
                  </a:cubicBezTo>
                  <a:lnTo>
                    <a:pt x="39281" y="58389"/>
                  </a:lnTo>
                  <a:cubicBezTo>
                    <a:pt x="34906" y="56772"/>
                    <a:pt x="30229" y="55572"/>
                    <a:pt x="25371" y="54817"/>
                  </a:cubicBezTo>
                  <a:close/>
                  <a:moveTo>
                    <a:pt x="12939" y="53818"/>
                  </a:moveTo>
                  <a:cubicBezTo>
                    <a:pt x="11055" y="53826"/>
                    <a:pt x="9161" y="53911"/>
                    <a:pt x="7263" y="54085"/>
                  </a:cubicBezTo>
                  <a:cubicBezTo>
                    <a:pt x="9334" y="60250"/>
                    <a:pt x="13846" y="65979"/>
                    <a:pt x="20488" y="70484"/>
                  </a:cubicBezTo>
                  <a:cubicBezTo>
                    <a:pt x="18361" y="65103"/>
                    <a:pt x="17736" y="59514"/>
                    <a:pt x="18548" y="54014"/>
                  </a:cubicBezTo>
                  <a:cubicBezTo>
                    <a:pt x="16694" y="53880"/>
                    <a:pt x="14822" y="53811"/>
                    <a:pt x="12939" y="53818"/>
                  </a:cubicBezTo>
                  <a:close/>
                  <a:moveTo>
                    <a:pt x="53374" y="49494"/>
                  </a:moveTo>
                  <a:lnTo>
                    <a:pt x="47416" y="56891"/>
                  </a:lnTo>
                  <a:cubicBezTo>
                    <a:pt x="52640" y="59244"/>
                    <a:pt x="57363" y="62172"/>
                    <a:pt x="61436" y="65568"/>
                  </a:cubicBezTo>
                  <a:cubicBezTo>
                    <a:pt x="65377" y="63130"/>
                    <a:pt x="68844" y="60280"/>
                    <a:pt x="71695" y="57075"/>
                  </a:cubicBezTo>
                  <a:close/>
                  <a:moveTo>
                    <a:pt x="99944" y="41801"/>
                  </a:moveTo>
                  <a:cubicBezTo>
                    <a:pt x="95607" y="42245"/>
                    <a:pt x="91284" y="42293"/>
                    <a:pt x="87045" y="42012"/>
                  </a:cubicBezTo>
                  <a:cubicBezTo>
                    <a:pt x="85999" y="46786"/>
                    <a:pt x="83884" y="51458"/>
                    <a:pt x="80668" y="55823"/>
                  </a:cubicBezTo>
                  <a:lnTo>
                    <a:pt x="94924" y="61722"/>
                  </a:lnTo>
                  <a:cubicBezTo>
                    <a:pt x="99586" y="55392"/>
                    <a:pt x="101160" y="48444"/>
                    <a:pt x="99944" y="41801"/>
                  </a:cubicBezTo>
                  <a:close/>
                  <a:moveTo>
                    <a:pt x="31027" y="40248"/>
                  </a:moveTo>
                  <a:cubicBezTo>
                    <a:pt x="28702" y="43553"/>
                    <a:pt x="27082" y="47046"/>
                    <a:pt x="26176" y="50621"/>
                  </a:cubicBezTo>
                  <a:cubicBezTo>
                    <a:pt x="31792" y="51466"/>
                    <a:pt x="37193" y="52848"/>
                    <a:pt x="42221" y="54739"/>
                  </a:cubicBezTo>
                  <a:lnTo>
                    <a:pt x="48178" y="47344"/>
                  </a:lnTo>
                  <a:close/>
                  <a:moveTo>
                    <a:pt x="63299" y="37174"/>
                  </a:moveTo>
                  <a:lnTo>
                    <a:pt x="56374" y="45771"/>
                  </a:lnTo>
                  <a:lnTo>
                    <a:pt x="74679" y="53345"/>
                  </a:lnTo>
                  <a:cubicBezTo>
                    <a:pt x="77448" y="49536"/>
                    <a:pt x="79279" y="45469"/>
                    <a:pt x="80207" y="41314"/>
                  </a:cubicBezTo>
                  <a:cubicBezTo>
                    <a:pt x="74282" y="40526"/>
                    <a:pt x="68586" y="39134"/>
                    <a:pt x="63299" y="37174"/>
                  </a:cubicBezTo>
                  <a:close/>
                  <a:moveTo>
                    <a:pt x="10335" y="31685"/>
                  </a:moveTo>
                  <a:cubicBezTo>
                    <a:pt x="6489" y="37540"/>
                    <a:pt x="5190" y="43854"/>
                    <a:pt x="6210" y="49927"/>
                  </a:cubicBezTo>
                  <a:cubicBezTo>
                    <a:pt x="10632" y="49503"/>
                    <a:pt x="15036" y="49507"/>
                    <a:pt x="19351" y="49825"/>
                  </a:cubicBezTo>
                  <a:cubicBezTo>
                    <a:pt x="20393" y="45665"/>
                    <a:pt x="22290" y="41602"/>
                    <a:pt x="25039" y="37770"/>
                  </a:cubicBezTo>
                  <a:close/>
                  <a:moveTo>
                    <a:pt x="45054" y="27287"/>
                  </a:moveTo>
                  <a:cubicBezTo>
                    <a:pt x="40763" y="29907"/>
                    <a:pt x="37005" y="32999"/>
                    <a:pt x="33976" y="36503"/>
                  </a:cubicBezTo>
                  <a:lnTo>
                    <a:pt x="51178" y="43621"/>
                  </a:lnTo>
                  <a:lnTo>
                    <a:pt x="58076" y="35057"/>
                  </a:lnTo>
                  <a:cubicBezTo>
                    <a:pt x="53280" y="32924"/>
                    <a:pt x="48902" y="30305"/>
                    <a:pt x="45054" y="27287"/>
                  </a:cubicBezTo>
                  <a:close/>
                  <a:moveTo>
                    <a:pt x="84919" y="21047"/>
                  </a:moveTo>
                  <a:cubicBezTo>
                    <a:pt x="87320" y="26504"/>
                    <a:pt x="88231" y="32193"/>
                    <a:pt x="87664" y="37817"/>
                  </a:cubicBezTo>
                  <a:cubicBezTo>
                    <a:pt x="91353" y="38056"/>
                    <a:pt x="95110" y="38020"/>
                    <a:pt x="98881" y="37644"/>
                  </a:cubicBezTo>
                  <a:cubicBezTo>
                    <a:pt x="96650" y="31360"/>
                    <a:pt x="91899" y="25541"/>
                    <a:pt x="84919" y="21047"/>
                  </a:cubicBezTo>
                  <a:close/>
                  <a:moveTo>
                    <a:pt x="77054" y="20100"/>
                  </a:moveTo>
                  <a:lnTo>
                    <a:pt x="66240" y="33523"/>
                  </a:lnTo>
                  <a:cubicBezTo>
                    <a:pt x="70817" y="35198"/>
                    <a:pt x="75726" y="36407"/>
                    <a:pt x="80825" y="37126"/>
                  </a:cubicBezTo>
                  <a:cubicBezTo>
                    <a:pt x="81315" y="31378"/>
                    <a:pt x="80091" y="25563"/>
                    <a:pt x="77054" y="20100"/>
                  </a:cubicBezTo>
                  <a:close/>
                  <a:moveTo>
                    <a:pt x="71663" y="18192"/>
                  </a:moveTo>
                  <a:cubicBezTo>
                    <a:pt x="63701" y="19194"/>
                    <a:pt x="56254" y="21456"/>
                    <a:pt x="49760" y="24716"/>
                  </a:cubicBezTo>
                  <a:cubicBezTo>
                    <a:pt x="53111" y="27298"/>
                    <a:pt x="56892" y="29550"/>
                    <a:pt x="61016" y="31408"/>
                  </a:cubicBezTo>
                  <a:close/>
                  <a:moveTo>
                    <a:pt x="33852" y="15140"/>
                  </a:moveTo>
                  <a:cubicBezTo>
                    <a:pt x="25609" y="17745"/>
                    <a:pt x="18363" y="22089"/>
                    <a:pt x="13241" y="27923"/>
                  </a:cubicBezTo>
                  <a:lnTo>
                    <a:pt x="27991" y="34026"/>
                  </a:lnTo>
                  <a:cubicBezTo>
                    <a:pt x="31430" y="30009"/>
                    <a:pt x="35719" y="26469"/>
                    <a:pt x="40626" y="23478"/>
                  </a:cubicBezTo>
                  <a:cubicBezTo>
                    <a:pt x="37992" y="20917"/>
                    <a:pt x="35706" y="18131"/>
                    <a:pt x="33852" y="15140"/>
                  </a:cubicBezTo>
                  <a:close/>
                  <a:moveTo>
                    <a:pt x="53230" y="12168"/>
                  </a:moveTo>
                  <a:cubicBezTo>
                    <a:pt x="48553" y="12158"/>
                    <a:pt x="43912" y="12656"/>
                    <a:pt x="39466" y="13629"/>
                  </a:cubicBezTo>
                  <a:cubicBezTo>
                    <a:pt x="41017" y="16258"/>
                    <a:pt x="43018" y="18685"/>
                    <a:pt x="45310" y="20925"/>
                  </a:cubicBezTo>
                  <a:cubicBezTo>
                    <a:pt x="51843" y="17560"/>
                    <a:pt x="59268" y="15113"/>
                    <a:pt x="67205" y="13752"/>
                  </a:cubicBezTo>
                  <a:cubicBezTo>
                    <a:pt x="62619" y="12695"/>
                    <a:pt x="57907" y="12178"/>
                    <a:pt x="53230" y="12168"/>
                  </a:cubicBezTo>
                  <a:close/>
                  <a:moveTo>
                    <a:pt x="84845" y="10102"/>
                  </a:moveTo>
                  <a:lnTo>
                    <a:pt x="81722" y="14000"/>
                  </a:lnTo>
                  <a:cubicBezTo>
                    <a:pt x="105551" y="24858"/>
                    <a:pt x="113382" y="47358"/>
                    <a:pt x="99121" y="65061"/>
                  </a:cubicBezTo>
                  <a:cubicBezTo>
                    <a:pt x="84902" y="82711"/>
                    <a:pt x="53942" y="89116"/>
                    <a:pt x="28948" y="79874"/>
                  </a:cubicBezTo>
                  <a:lnTo>
                    <a:pt x="25543" y="84125"/>
                  </a:lnTo>
                  <a:cubicBezTo>
                    <a:pt x="53275" y="94335"/>
                    <a:pt x="87609" y="87440"/>
                    <a:pt x="103821" y="68028"/>
                  </a:cubicBezTo>
                  <a:cubicBezTo>
                    <a:pt x="120407" y="48168"/>
                    <a:pt x="111921" y="22516"/>
                    <a:pt x="84845" y="10102"/>
                  </a:cubicBezTo>
                  <a:close/>
                  <a:moveTo>
                    <a:pt x="87497" y="0"/>
                  </a:moveTo>
                  <a:cubicBezTo>
                    <a:pt x="89871" y="0"/>
                    <a:pt x="91796" y="1379"/>
                    <a:pt x="91796" y="3081"/>
                  </a:cubicBezTo>
                  <a:cubicBezTo>
                    <a:pt x="91796" y="4239"/>
                    <a:pt x="90904" y="5249"/>
                    <a:pt x="89554" y="5735"/>
                  </a:cubicBezTo>
                  <a:cubicBezTo>
                    <a:pt x="119687" y="19835"/>
                    <a:pt x="129036" y="48578"/>
                    <a:pt x="110426" y="70861"/>
                  </a:cubicBezTo>
                  <a:cubicBezTo>
                    <a:pt x="98769" y="84819"/>
                    <a:pt x="78815" y="93044"/>
                    <a:pt x="57768" y="94168"/>
                  </a:cubicBezTo>
                  <a:lnTo>
                    <a:pt x="57768" y="109245"/>
                  </a:lnTo>
                  <a:cubicBezTo>
                    <a:pt x="58701" y="109228"/>
                    <a:pt x="59627" y="109270"/>
                    <a:pt x="60547" y="109322"/>
                  </a:cubicBezTo>
                  <a:cubicBezTo>
                    <a:pt x="79333" y="110379"/>
                    <a:pt x="92043" y="114957"/>
                    <a:pt x="90022" y="119938"/>
                  </a:cubicBezTo>
                  <a:lnTo>
                    <a:pt x="15222" y="119999"/>
                  </a:lnTo>
                  <a:cubicBezTo>
                    <a:pt x="13073" y="115002"/>
                    <a:pt x="25777" y="110391"/>
                    <a:pt x="44631" y="109324"/>
                  </a:cubicBezTo>
                  <a:lnTo>
                    <a:pt x="47450" y="109245"/>
                  </a:lnTo>
                  <a:lnTo>
                    <a:pt x="47450" y="94172"/>
                  </a:lnTo>
                  <a:cubicBezTo>
                    <a:pt x="38829" y="93718"/>
                    <a:pt x="30225" y="92035"/>
                    <a:pt x="22119" y="89059"/>
                  </a:cubicBezTo>
                  <a:cubicBezTo>
                    <a:pt x="22147" y="89093"/>
                    <a:pt x="22148" y="89128"/>
                    <a:pt x="22148" y="89163"/>
                  </a:cubicBezTo>
                  <a:cubicBezTo>
                    <a:pt x="22148" y="90865"/>
                    <a:pt x="20223" y="92245"/>
                    <a:pt x="17849" y="92245"/>
                  </a:cubicBezTo>
                  <a:cubicBezTo>
                    <a:pt x="15474" y="92245"/>
                    <a:pt x="13549" y="90865"/>
                    <a:pt x="13549" y="89163"/>
                  </a:cubicBezTo>
                  <a:cubicBezTo>
                    <a:pt x="13549" y="87462"/>
                    <a:pt x="15474" y="86082"/>
                    <a:pt x="17849" y="86082"/>
                  </a:cubicBezTo>
                  <a:lnTo>
                    <a:pt x="18008" y="86105"/>
                  </a:lnTo>
                  <a:lnTo>
                    <a:pt x="24447" y="78068"/>
                  </a:lnTo>
                  <a:lnTo>
                    <a:pt x="23683" y="77752"/>
                  </a:lnTo>
                  <a:lnTo>
                    <a:pt x="23729" y="77695"/>
                  </a:lnTo>
                  <a:cubicBezTo>
                    <a:pt x="1634" y="67236"/>
                    <a:pt x="-6229" y="46626"/>
                    <a:pt x="5254" y="29583"/>
                  </a:cubicBezTo>
                  <a:lnTo>
                    <a:pt x="5077" y="29510"/>
                  </a:lnTo>
                  <a:lnTo>
                    <a:pt x="7108" y="26988"/>
                  </a:lnTo>
                  <a:lnTo>
                    <a:pt x="8077" y="25786"/>
                  </a:lnTo>
                  <a:lnTo>
                    <a:pt x="8161" y="25821"/>
                  </a:lnTo>
                  <a:cubicBezTo>
                    <a:pt x="22732" y="9062"/>
                    <a:pt x="52829" y="3149"/>
                    <a:pt x="77248" y="12159"/>
                  </a:cubicBezTo>
                  <a:lnTo>
                    <a:pt x="83496" y="4360"/>
                  </a:lnTo>
                  <a:lnTo>
                    <a:pt x="83683" y="4437"/>
                  </a:lnTo>
                  <a:cubicBezTo>
                    <a:pt x="83358" y="4038"/>
                    <a:pt x="83197" y="3573"/>
                    <a:pt x="83197" y="3081"/>
                  </a:cubicBezTo>
                  <a:cubicBezTo>
                    <a:pt x="83197" y="1379"/>
                    <a:pt x="85122" y="0"/>
                    <a:pt x="8749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3DD3DEB-B7F4-4D0A-B940-FDAB8DFFC9CF}"/>
              </a:ext>
            </a:extLst>
          </p:cNvPr>
          <p:cNvGrpSpPr/>
          <p:nvPr/>
        </p:nvGrpSpPr>
        <p:grpSpPr>
          <a:xfrm>
            <a:off x="4187983" y="2921361"/>
            <a:ext cx="4130053" cy="657664"/>
            <a:chOff x="8511893" y="237868"/>
            <a:chExt cx="4130053" cy="657664"/>
          </a:xfrm>
        </p:grpSpPr>
        <p:grpSp>
          <p:nvGrpSpPr>
            <p:cNvPr id="119" name="Grupa 118">
              <a:extLst>
                <a:ext uri="{FF2B5EF4-FFF2-40B4-BE49-F238E27FC236}">
                  <a16:creationId xmlns:a16="http://schemas.microsoft.com/office/drawing/2014/main" id="{E2409103-E935-4480-B600-75E889E2A067}"/>
                </a:ext>
              </a:extLst>
            </p:cNvPr>
            <p:cNvGrpSpPr/>
            <p:nvPr/>
          </p:nvGrpSpPr>
          <p:grpSpPr>
            <a:xfrm>
              <a:off x="8511893" y="237868"/>
              <a:ext cx="4130053" cy="657664"/>
              <a:chOff x="3297369" y="67848"/>
              <a:chExt cx="4428134" cy="705130"/>
            </a:xfrm>
          </p:grpSpPr>
          <p:grpSp>
            <p:nvGrpSpPr>
              <p:cNvPr id="121" name="Google Shape;136;p27">
                <a:extLst>
                  <a:ext uri="{FF2B5EF4-FFF2-40B4-BE49-F238E27FC236}">
                    <a16:creationId xmlns:a16="http://schemas.microsoft.com/office/drawing/2014/main" id="{FCB3A569-F9FB-45C8-B1BA-E88E8C2128DC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26" name="Google Shape;137;p27">
                  <a:extLst>
                    <a:ext uri="{FF2B5EF4-FFF2-40B4-BE49-F238E27FC236}">
                      <a16:creationId xmlns:a16="http://schemas.microsoft.com/office/drawing/2014/main" id="{631BB99C-3F8E-4A60-9DCB-5BCEBE86D02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8;p27">
                  <a:extLst>
                    <a:ext uri="{FF2B5EF4-FFF2-40B4-BE49-F238E27FC236}">
                      <a16:creationId xmlns:a16="http://schemas.microsoft.com/office/drawing/2014/main" id="{A713E80C-C628-448B-8BE2-654C5D0CEB51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" name="Google Shape;139;p27">
                <a:extLst>
                  <a:ext uri="{FF2B5EF4-FFF2-40B4-BE49-F238E27FC236}">
                    <a16:creationId xmlns:a16="http://schemas.microsoft.com/office/drawing/2014/main" id="{4AB65BEE-2C88-407B-A3A3-3F16303A7C1E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24" name="Google Shape;140;p27">
                  <a:extLst>
                    <a:ext uri="{FF2B5EF4-FFF2-40B4-BE49-F238E27FC236}">
                      <a16:creationId xmlns:a16="http://schemas.microsoft.com/office/drawing/2014/main" id="{6D753B7F-C407-4DD0-AF74-3DF40FAED175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/>
                    <a:t>Open </a:t>
                  </a:r>
                  <a:r>
                    <a:rPr lang="pl-PL" b="1" dirty="0" err="1"/>
                    <a:t>Study</a:t>
                  </a:r>
                  <a:r>
                    <a:rPr lang="pl-PL" b="1" dirty="0"/>
                    <a:t> Zone</a:t>
                  </a:r>
                  <a:endParaRPr lang="en-US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25" name="Google Shape;141;p27">
                  <a:extLst>
                    <a:ext uri="{FF2B5EF4-FFF2-40B4-BE49-F238E27FC236}">
                      <a16:creationId xmlns:a16="http://schemas.microsoft.com/office/drawing/2014/main" id="{58CAEB26-0B3B-419A-BB65-E88DB435DA10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</a:t>
                  </a:r>
                </a:p>
              </p:txBody>
            </p:sp>
          </p:grpSp>
          <p:sp>
            <p:nvSpPr>
              <p:cNvPr id="123" name="Google Shape;143;p27">
                <a:extLst>
                  <a:ext uri="{FF2B5EF4-FFF2-40B4-BE49-F238E27FC236}">
                    <a16:creationId xmlns:a16="http://schemas.microsoft.com/office/drawing/2014/main" id="{D010D1FE-EFF0-4E92-999D-6CA919064735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1036;p62">
              <a:extLst>
                <a:ext uri="{FF2B5EF4-FFF2-40B4-BE49-F238E27FC236}">
                  <a16:creationId xmlns:a16="http://schemas.microsoft.com/office/drawing/2014/main" id="{159F8DDA-1C5A-458A-B53F-ED2FD9F77C61}"/>
                </a:ext>
              </a:extLst>
            </p:cNvPr>
            <p:cNvSpPr/>
            <p:nvPr/>
          </p:nvSpPr>
          <p:spPr>
            <a:xfrm>
              <a:off x="8579390" y="382886"/>
              <a:ext cx="291326" cy="2917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70" y="60380"/>
                  </a:moveTo>
                  <a:lnTo>
                    <a:pt x="97429" y="60380"/>
                  </a:lnTo>
                  <a:cubicBezTo>
                    <a:pt x="109894" y="60380"/>
                    <a:pt x="119999" y="70469"/>
                    <a:pt x="119999" y="82915"/>
                  </a:cubicBezTo>
                  <a:lnTo>
                    <a:pt x="119999" y="104032"/>
                  </a:lnTo>
                  <a:lnTo>
                    <a:pt x="120000" y="104032"/>
                  </a:lnTo>
                  <a:lnTo>
                    <a:pt x="120000" y="109220"/>
                  </a:lnTo>
                  <a:lnTo>
                    <a:pt x="119985" y="109220"/>
                  </a:lnTo>
                  <a:lnTo>
                    <a:pt x="119985" y="120000"/>
                  </a:lnTo>
                  <a:lnTo>
                    <a:pt x="14" y="120000"/>
                  </a:lnTo>
                  <a:lnTo>
                    <a:pt x="14" y="109220"/>
                  </a:lnTo>
                  <a:lnTo>
                    <a:pt x="0" y="109220"/>
                  </a:lnTo>
                  <a:lnTo>
                    <a:pt x="0" y="82915"/>
                  </a:lnTo>
                  <a:cubicBezTo>
                    <a:pt x="0" y="70469"/>
                    <a:pt x="10105" y="60380"/>
                    <a:pt x="22570" y="60380"/>
                  </a:cubicBezTo>
                  <a:close/>
                  <a:moveTo>
                    <a:pt x="60000" y="0"/>
                  </a:moveTo>
                  <a:cubicBezTo>
                    <a:pt x="75005" y="0"/>
                    <a:pt x="87170" y="12145"/>
                    <a:pt x="87170" y="27128"/>
                  </a:cubicBezTo>
                  <a:cubicBezTo>
                    <a:pt x="87170" y="42111"/>
                    <a:pt x="75005" y="54257"/>
                    <a:pt x="60000" y="54257"/>
                  </a:cubicBezTo>
                  <a:cubicBezTo>
                    <a:pt x="44994" y="54257"/>
                    <a:pt x="32829" y="42111"/>
                    <a:pt x="32829" y="27128"/>
                  </a:cubicBezTo>
                  <a:cubicBezTo>
                    <a:pt x="32829" y="12145"/>
                    <a:pt x="44994" y="0"/>
                    <a:pt x="600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24F05A67-9395-4BB9-B225-AB8FAD409969}"/>
              </a:ext>
            </a:extLst>
          </p:cNvPr>
          <p:cNvGrpSpPr/>
          <p:nvPr/>
        </p:nvGrpSpPr>
        <p:grpSpPr>
          <a:xfrm>
            <a:off x="3992193" y="3638203"/>
            <a:ext cx="4130053" cy="657664"/>
            <a:chOff x="8099890" y="199940"/>
            <a:chExt cx="4130053" cy="657664"/>
          </a:xfrm>
        </p:grpSpPr>
        <p:grpSp>
          <p:nvGrpSpPr>
            <p:cNvPr id="131" name="Grupa 130">
              <a:extLst>
                <a:ext uri="{FF2B5EF4-FFF2-40B4-BE49-F238E27FC236}">
                  <a16:creationId xmlns:a16="http://schemas.microsoft.com/office/drawing/2014/main" id="{70A2201D-C0E4-4AFA-8484-11EAC8B129BA}"/>
                </a:ext>
              </a:extLst>
            </p:cNvPr>
            <p:cNvGrpSpPr/>
            <p:nvPr/>
          </p:nvGrpSpPr>
          <p:grpSpPr>
            <a:xfrm>
              <a:off x="8099890" y="199940"/>
              <a:ext cx="4130053" cy="657664"/>
              <a:chOff x="3297369" y="67848"/>
              <a:chExt cx="4428134" cy="705130"/>
            </a:xfrm>
          </p:grpSpPr>
          <p:grpSp>
            <p:nvGrpSpPr>
              <p:cNvPr id="133" name="Google Shape;136;p27">
                <a:extLst>
                  <a:ext uri="{FF2B5EF4-FFF2-40B4-BE49-F238E27FC236}">
                    <a16:creationId xmlns:a16="http://schemas.microsoft.com/office/drawing/2014/main" id="{F12FAB65-64F5-40CE-900E-AA3A47186963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89" name="Google Shape;137;p27">
                  <a:extLst>
                    <a:ext uri="{FF2B5EF4-FFF2-40B4-BE49-F238E27FC236}">
                      <a16:creationId xmlns:a16="http://schemas.microsoft.com/office/drawing/2014/main" id="{6F974F8A-D9E0-4F0B-ABFD-4CA9EE1CD8A5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38;p27">
                  <a:extLst>
                    <a:ext uri="{FF2B5EF4-FFF2-40B4-BE49-F238E27FC236}">
                      <a16:creationId xmlns:a16="http://schemas.microsoft.com/office/drawing/2014/main" id="{AFB1BD1F-DE55-4981-A1A7-BE19195BB5A3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" name="Google Shape;139;p27">
                <a:extLst>
                  <a:ext uri="{FF2B5EF4-FFF2-40B4-BE49-F238E27FC236}">
                    <a16:creationId xmlns:a16="http://schemas.microsoft.com/office/drawing/2014/main" id="{35BA7F68-AE96-4DFC-A2D2-B64F898A51F9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87" name="Google Shape;140;p27">
                  <a:extLst>
                    <a:ext uri="{FF2B5EF4-FFF2-40B4-BE49-F238E27FC236}">
                      <a16:creationId xmlns:a16="http://schemas.microsoft.com/office/drawing/2014/main" id="{8C0AB6B7-2BE2-4EDA-8FA0-C83E2A6B34B2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 err="1"/>
                    <a:t>Scientific</a:t>
                  </a:r>
                  <a:r>
                    <a:rPr lang="pl-PL" b="1" dirty="0"/>
                    <a:t> Information</a:t>
                  </a:r>
                  <a:endParaRPr lang="pl-PL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88" name="Google Shape;141;p27">
                  <a:extLst>
                    <a:ext uri="{FF2B5EF4-FFF2-40B4-BE49-F238E27FC236}">
                      <a16:creationId xmlns:a16="http://schemas.microsoft.com/office/drawing/2014/main" id="{8B2A9FE7-2576-433A-A6AA-4ED3976E851B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</a:t>
                  </a:r>
                  <a:r>
                    <a:rPr lang="pl-PL" sz="1200" dirty="0" err="1">
                      <a:solidFill>
                        <a:srgbClr val="3F3F3F"/>
                      </a:solidFill>
                    </a:rPr>
                    <a:t>rooms</a:t>
                  </a:r>
                  <a:r>
                    <a:rPr lang="pl-PL" sz="1200" dirty="0">
                      <a:solidFill>
                        <a:srgbClr val="3F3F3F"/>
                      </a:solidFill>
                    </a:rPr>
                    <a:t>: 101, 104, 108, 226, 227</a:t>
                  </a:r>
                </a:p>
              </p:txBody>
            </p:sp>
          </p:grpSp>
          <p:sp>
            <p:nvSpPr>
              <p:cNvPr id="186" name="Google Shape;143;p27">
                <a:extLst>
                  <a:ext uri="{FF2B5EF4-FFF2-40B4-BE49-F238E27FC236}">
                    <a16:creationId xmlns:a16="http://schemas.microsoft.com/office/drawing/2014/main" id="{6A39E525-7FE1-464C-B947-8CD1B483F450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13;p30">
              <a:extLst>
                <a:ext uri="{FF2B5EF4-FFF2-40B4-BE49-F238E27FC236}">
                  <a16:creationId xmlns:a16="http://schemas.microsoft.com/office/drawing/2014/main" id="{911AE099-1649-4B03-960A-C250C00E4760}"/>
                </a:ext>
              </a:extLst>
            </p:cNvPr>
            <p:cNvSpPr/>
            <p:nvPr/>
          </p:nvSpPr>
          <p:spPr>
            <a:xfrm>
              <a:off x="8138733" y="357711"/>
              <a:ext cx="348634" cy="3467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068" y="26010"/>
                  </a:moveTo>
                  <a:lnTo>
                    <a:pt x="57534" y="62723"/>
                  </a:lnTo>
                  <a:lnTo>
                    <a:pt x="8778" y="93439"/>
                  </a:lnTo>
                  <a:cubicBezTo>
                    <a:pt x="-4347" y="72371"/>
                    <a:pt x="-2620" y="45225"/>
                    <a:pt x="13068" y="26010"/>
                  </a:cubicBezTo>
                  <a:close/>
                  <a:moveTo>
                    <a:pt x="72750" y="9805"/>
                  </a:moveTo>
                  <a:cubicBezTo>
                    <a:pt x="97906" y="13435"/>
                    <a:pt x="117324" y="33902"/>
                    <a:pt x="119747" y="59340"/>
                  </a:cubicBezTo>
                  <a:cubicBezTo>
                    <a:pt x="122169" y="84778"/>
                    <a:pt x="106967" y="108580"/>
                    <a:pt x="82953" y="116944"/>
                  </a:cubicBezTo>
                  <a:cubicBezTo>
                    <a:pt x="58940" y="125308"/>
                    <a:pt x="32354" y="116063"/>
                    <a:pt x="18609" y="94568"/>
                  </a:cubicBezTo>
                  <a:lnTo>
                    <a:pt x="64929" y="64619"/>
                  </a:lnTo>
                  <a:close/>
                  <a:moveTo>
                    <a:pt x="59631" y="7"/>
                  </a:moveTo>
                  <a:cubicBezTo>
                    <a:pt x="61886" y="-29"/>
                    <a:pt x="64155" y="67"/>
                    <a:pt x="66428" y="301"/>
                  </a:cubicBezTo>
                  <a:lnTo>
                    <a:pt x="60564" y="57854"/>
                  </a:lnTo>
                  <a:lnTo>
                    <a:pt x="17983" y="18947"/>
                  </a:lnTo>
                  <a:cubicBezTo>
                    <a:pt x="28734" y="7049"/>
                    <a:pt x="43845" y="263"/>
                    <a:pt x="59631" y="7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9F40768-63CB-435D-AB52-15A9C493EA40}"/>
              </a:ext>
            </a:extLst>
          </p:cNvPr>
          <p:cNvGrpSpPr/>
          <p:nvPr/>
        </p:nvGrpSpPr>
        <p:grpSpPr>
          <a:xfrm>
            <a:off x="3744162" y="4355042"/>
            <a:ext cx="4130053" cy="657664"/>
            <a:chOff x="4055312" y="4355042"/>
            <a:chExt cx="4130053" cy="657664"/>
          </a:xfrm>
        </p:grpSpPr>
        <p:grpSp>
          <p:nvGrpSpPr>
            <p:cNvPr id="203" name="Grupa 202">
              <a:extLst>
                <a:ext uri="{FF2B5EF4-FFF2-40B4-BE49-F238E27FC236}">
                  <a16:creationId xmlns:a16="http://schemas.microsoft.com/office/drawing/2014/main" id="{24A906C0-E02A-40D6-A3C8-387707EF7D2E}"/>
                </a:ext>
              </a:extLst>
            </p:cNvPr>
            <p:cNvGrpSpPr/>
            <p:nvPr/>
          </p:nvGrpSpPr>
          <p:grpSpPr>
            <a:xfrm>
              <a:off x="4055312" y="4355042"/>
              <a:ext cx="4130053" cy="657664"/>
              <a:chOff x="3297369" y="67848"/>
              <a:chExt cx="4428134" cy="705130"/>
            </a:xfrm>
          </p:grpSpPr>
          <p:grpSp>
            <p:nvGrpSpPr>
              <p:cNvPr id="205" name="Google Shape;136;p27">
                <a:extLst>
                  <a:ext uri="{FF2B5EF4-FFF2-40B4-BE49-F238E27FC236}">
                    <a16:creationId xmlns:a16="http://schemas.microsoft.com/office/drawing/2014/main" id="{FC3B117E-C35B-4386-BDFB-470A5E03161F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210" name="Google Shape;137;p27">
                  <a:extLst>
                    <a:ext uri="{FF2B5EF4-FFF2-40B4-BE49-F238E27FC236}">
                      <a16:creationId xmlns:a16="http://schemas.microsoft.com/office/drawing/2014/main" id="{38CEBE27-972C-409D-944A-352C141C7C1D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138;p27">
                  <a:extLst>
                    <a:ext uri="{FF2B5EF4-FFF2-40B4-BE49-F238E27FC236}">
                      <a16:creationId xmlns:a16="http://schemas.microsoft.com/office/drawing/2014/main" id="{EEEEE167-DF3A-4FE2-B2D3-23555F059AB8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6" name="Google Shape;139;p27">
                <a:extLst>
                  <a:ext uri="{FF2B5EF4-FFF2-40B4-BE49-F238E27FC236}">
                    <a16:creationId xmlns:a16="http://schemas.microsoft.com/office/drawing/2014/main" id="{E8EA8FBB-F5A7-4103-8280-C02D357F95D1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208" name="Google Shape;140;p27">
                  <a:extLst>
                    <a:ext uri="{FF2B5EF4-FFF2-40B4-BE49-F238E27FC236}">
                      <a16:creationId xmlns:a16="http://schemas.microsoft.com/office/drawing/2014/main" id="{FA866947-D526-45CC-895F-F99605E96FB5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 err="1"/>
                    <a:t>Standardization</a:t>
                  </a:r>
                  <a:endParaRPr lang="pl-PL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209" name="Google Shape;141;p27">
                  <a:extLst>
                    <a:ext uri="{FF2B5EF4-FFF2-40B4-BE49-F238E27FC236}">
                      <a16:creationId xmlns:a16="http://schemas.microsoft.com/office/drawing/2014/main" id="{2B1A1117-1626-44E3-915B-2028FBB95576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</a:t>
                  </a:r>
                  <a:r>
                    <a:rPr lang="pl-PL" sz="1200" dirty="0" err="1">
                      <a:solidFill>
                        <a:srgbClr val="3F3F3F"/>
                      </a:solidFill>
                    </a:rPr>
                    <a:t>room</a:t>
                  </a:r>
                  <a:r>
                    <a:rPr lang="pl-PL" sz="1200" dirty="0">
                      <a:solidFill>
                        <a:srgbClr val="3F3F3F"/>
                      </a:solidFill>
                    </a:rPr>
                    <a:t> 002</a:t>
                  </a:r>
                </a:p>
              </p:txBody>
            </p:sp>
          </p:grpSp>
          <p:sp>
            <p:nvSpPr>
              <p:cNvPr id="207" name="Google Shape;143;p27">
                <a:extLst>
                  <a:ext uri="{FF2B5EF4-FFF2-40B4-BE49-F238E27FC236}">
                    <a16:creationId xmlns:a16="http://schemas.microsoft.com/office/drawing/2014/main" id="{5FBB421C-C1A3-4F1C-AF17-D97B86ED11FB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30">
              <a:extLst>
                <a:ext uri="{FF2B5EF4-FFF2-40B4-BE49-F238E27FC236}">
                  <a16:creationId xmlns:a16="http://schemas.microsoft.com/office/drawing/2014/main" id="{DEFD28E7-663F-478B-BF10-78C7769403A4}"/>
                </a:ext>
              </a:extLst>
            </p:cNvPr>
            <p:cNvSpPr/>
            <p:nvPr/>
          </p:nvSpPr>
          <p:spPr>
            <a:xfrm>
              <a:off x="4152071" y="4556101"/>
              <a:ext cx="257286" cy="2565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666" y="100217"/>
                  </a:moveTo>
                  <a:cubicBezTo>
                    <a:pt x="25193" y="100217"/>
                    <a:pt x="24000" y="101415"/>
                    <a:pt x="24000" y="102892"/>
                  </a:cubicBezTo>
                  <a:cubicBezTo>
                    <a:pt x="24000" y="104369"/>
                    <a:pt x="25193" y="105566"/>
                    <a:pt x="26666" y="105566"/>
                  </a:cubicBezTo>
                  <a:lnTo>
                    <a:pt x="93333" y="105566"/>
                  </a:lnTo>
                  <a:cubicBezTo>
                    <a:pt x="94806" y="105566"/>
                    <a:pt x="96000" y="104369"/>
                    <a:pt x="96000" y="102892"/>
                  </a:cubicBezTo>
                  <a:cubicBezTo>
                    <a:pt x="96000" y="101415"/>
                    <a:pt x="94806" y="100217"/>
                    <a:pt x="93333" y="100217"/>
                  </a:cubicBezTo>
                  <a:close/>
                  <a:moveTo>
                    <a:pt x="26666" y="87913"/>
                  </a:moveTo>
                  <a:cubicBezTo>
                    <a:pt x="25193" y="87913"/>
                    <a:pt x="24000" y="89111"/>
                    <a:pt x="24000" y="90588"/>
                  </a:cubicBezTo>
                  <a:cubicBezTo>
                    <a:pt x="24000" y="92065"/>
                    <a:pt x="25193" y="93262"/>
                    <a:pt x="26666" y="93262"/>
                  </a:cubicBezTo>
                  <a:lnTo>
                    <a:pt x="93333" y="93262"/>
                  </a:lnTo>
                  <a:cubicBezTo>
                    <a:pt x="94806" y="93262"/>
                    <a:pt x="96000" y="92065"/>
                    <a:pt x="96000" y="90588"/>
                  </a:cubicBezTo>
                  <a:cubicBezTo>
                    <a:pt x="96000" y="89111"/>
                    <a:pt x="94806" y="87913"/>
                    <a:pt x="93333" y="87913"/>
                  </a:cubicBezTo>
                  <a:close/>
                  <a:moveTo>
                    <a:pt x="26666" y="75609"/>
                  </a:moveTo>
                  <a:cubicBezTo>
                    <a:pt x="25193" y="75609"/>
                    <a:pt x="24000" y="76806"/>
                    <a:pt x="24000" y="78284"/>
                  </a:cubicBezTo>
                  <a:cubicBezTo>
                    <a:pt x="24000" y="79761"/>
                    <a:pt x="25193" y="80958"/>
                    <a:pt x="26666" y="80958"/>
                  </a:cubicBezTo>
                  <a:lnTo>
                    <a:pt x="93333" y="80958"/>
                  </a:lnTo>
                  <a:cubicBezTo>
                    <a:pt x="94806" y="80958"/>
                    <a:pt x="96000" y="79761"/>
                    <a:pt x="96000" y="78284"/>
                  </a:cubicBezTo>
                  <a:cubicBezTo>
                    <a:pt x="96000" y="76806"/>
                    <a:pt x="94806" y="75609"/>
                    <a:pt x="93333" y="75609"/>
                  </a:cubicBezTo>
                  <a:close/>
                  <a:moveTo>
                    <a:pt x="26666" y="63305"/>
                  </a:moveTo>
                  <a:cubicBezTo>
                    <a:pt x="25193" y="63305"/>
                    <a:pt x="24000" y="64502"/>
                    <a:pt x="24000" y="65979"/>
                  </a:cubicBezTo>
                  <a:cubicBezTo>
                    <a:pt x="24000" y="67457"/>
                    <a:pt x="25193" y="68654"/>
                    <a:pt x="26666" y="68654"/>
                  </a:cubicBezTo>
                  <a:lnTo>
                    <a:pt x="93333" y="68654"/>
                  </a:lnTo>
                  <a:cubicBezTo>
                    <a:pt x="94806" y="68654"/>
                    <a:pt x="96000" y="67457"/>
                    <a:pt x="96000" y="65979"/>
                  </a:cubicBezTo>
                  <a:cubicBezTo>
                    <a:pt x="96000" y="64502"/>
                    <a:pt x="94806" y="63305"/>
                    <a:pt x="93333" y="63305"/>
                  </a:cubicBezTo>
                  <a:close/>
                  <a:moveTo>
                    <a:pt x="26666" y="51001"/>
                  </a:moveTo>
                  <a:cubicBezTo>
                    <a:pt x="25193" y="51001"/>
                    <a:pt x="24000" y="52198"/>
                    <a:pt x="24000" y="53675"/>
                  </a:cubicBezTo>
                  <a:cubicBezTo>
                    <a:pt x="24000" y="55152"/>
                    <a:pt x="25193" y="56350"/>
                    <a:pt x="26666" y="56350"/>
                  </a:cubicBezTo>
                  <a:lnTo>
                    <a:pt x="93333" y="56350"/>
                  </a:lnTo>
                  <a:cubicBezTo>
                    <a:pt x="94806" y="56350"/>
                    <a:pt x="96000" y="55152"/>
                    <a:pt x="96000" y="53675"/>
                  </a:cubicBezTo>
                  <a:cubicBezTo>
                    <a:pt x="96000" y="52198"/>
                    <a:pt x="94806" y="51001"/>
                    <a:pt x="93333" y="51001"/>
                  </a:cubicBezTo>
                  <a:close/>
                  <a:moveTo>
                    <a:pt x="26666" y="38697"/>
                  </a:moveTo>
                  <a:cubicBezTo>
                    <a:pt x="25193" y="38697"/>
                    <a:pt x="24000" y="39894"/>
                    <a:pt x="24000" y="41371"/>
                  </a:cubicBezTo>
                  <a:cubicBezTo>
                    <a:pt x="24000" y="42848"/>
                    <a:pt x="25193" y="44046"/>
                    <a:pt x="26666" y="44046"/>
                  </a:cubicBezTo>
                  <a:lnTo>
                    <a:pt x="93333" y="44046"/>
                  </a:lnTo>
                  <a:cubicBezTo>
                    <a:pt x="94806" y="44046"/>
                    <a:pt x="96000" y="42848"/>
                    <a:pt x="96000" y="41371"/>
                  </a:cubicBezTo>
                  <a:cubicBezTo>
                    <a:pt x="96000" y="39894"/>
                    <a:pt x="94806" y="38697"/>
                    <a:pt x="93333" y="38697"/>
                  </a:cubicBezTo>
                  <a:close/>
                  <a:moveTo>
                    <a:pt x="0" y="11366"/>
                  </a:moveTo>
                  <a:lnTo>
                    <a:pt x="6739" y="11366"/>
                  </a:lnTo>
                  <a:lnTo>
                    <a:pt x="6739" y="17459"/>
                  </a:lnTo>
                  <a:cubicBezTo>
                    <a:pt x="6739" y="22260"/>
                    <a:pt x="10619" y="26151"/>
                    <a:pt x="15405" y="26151"/>
                  </a:cubicBezTo>
                  <a:cubicBezTo>
                    <a:pt x="20192" y="26151"/>
                    <a:pt x="24072" y="22260"/>
                    <a:pt x="24072" y="17459"/>
                  </a:cubicBezTo>
                  <a:lnTo>
                    <a:pt x="24072" y="11366"/>
                  </a:lnTo>
                  <a:lnTo>
                    <a:pt x="29716" y="11366"/>
                  </a:lnTo>
                  <a:lnTo>
                    <a:pt x="29716" y="17459"/>
                  </a:lnTo>
                  <a:cubicBezTo>
                    <a:pt x="29716" y="22260"/>
                    <a:pt x="33597" y="26151"/>
                    <a:pt x="38383" y="26151"/>
                  </a:cubicBezTo>
                  <a:cubicBezTo>
                    <a:pt x="43170" y="26151"/>
                    <a:pt x="47050" y="22260"/>
                    <a:pt x="47050" y="17459"/>
                  </a:cubicBezTo>
                  <a:lnTo>
                    <a:pt x="47050" y="11366"/>
                  </a:lnTo>
                  <a:lnTo>
                    <a:pt x="52694" y="11366"/>
                  </a:lnTo>
                  <a:lnTo>
                    <a:pt x="52694" y="17459"/>
                  </a:lnTo>
                  <a:cubicBezTo>
                    <a:pt x="52694" y="22260"/>
                    <a:pt x="56574" y="26151"/>
                    <a:pt x="61361" y="26151"/>
                  </a:cubicBezTo>
                  <a:cubicBezTo>
                    <a:pt x="66147" y="26151"/>
                    <a:pt x="70028" y="22260"/>
                    <a:pt x="70028" y="17459"/>
                  </a:cubicBezTo>
                  <a:lnTo>
                    <a:pt x="70028" y="11366"/>
                  </a:lnTo>
                  <a:lnTo>
                    <a:pt x="75672" y="11366"/>
                  </a:lnTo>
                  <a:lnTo>
                    <a:pt x="75672" y="17459"/>
                  </a:lnTo>
                  <a:cubicBezTo>
                    <a:pt x="75672" y="22260"/>
                    <a:pt x="79552" y="26151"/>
                    <a:pt x="84339" y="26151"/>
                  </a:cubicBezTo>
                  <a:cubicBezTo>
                    <a:pt x="89125" y="26151"/>
                    <a:pt x="93005" y="22260"/>
                    <a:pt x="93005" y="17459"/>
                  </a:cubicBezTo>
                  <a:lnTo>
                    <a:pt x="93005" y="11366"/>
                  </a:lnTo>
                  <a:lnTo>
                    <a:pt x="98650" y="11366"/>
                  </a:lnTo>
                  <a:lnTo>
                    <a:pt x="98650" y="17459"/>
                  </a:lnTo>
                  <a:cubicBezTo>
                    <a:pt x="98650" y="22259"/>
                    <a:pt x="102530" y="26151"/>
                    <a:pt x="107316" y="26151"/>
                  </a:cubicBezTo>
                  <a:cubicBezTo>
                    <a:pt x="112103" y="26151"/>
                    <a:pt x="115983" y="22259"/>
                    <a:pt x="115983" y="17459"/>
                  </a:cubicBezTo>
                  <a:lnTo>
                    <a:pt x="115983" y="11366"/>
                  </a:lnTo>
                  <a:lnTo>
                    <a:pt x="120000" y="11366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15405" y="0"/>
                  </a:moveTo>
                  <a:cubicBezTo>
                    <a:pt x="17983" y="0"/>
                    <a:pt x="20072" y="2095"/>
                    <a:pt x="20072" y="4680"/>
                  </a:cubicBezTo>
                  <a:lnTo>
                    <a:pt x="20072" y="18051"/>
                  </a:lnTo>
                  <a:cubicBezTo>
                    <a:pt x="20072" y="20636"/>
                    <a:pt x="17983" y="22732"/>
                    <a:pt x="15405" y="22732"/>
                  </a:cubicBezTo>
                  <a:cubicBezTo>
                    <a:pt x="12828" y="22732"/>
                    <a:pt x="10739" y="20636"/>
                    <a:pt x="10739" y="18051"/>
                  </a:cubicBezTo>
                  <a:lnTo>
                    <a:pt x="10739" y="4680"/>
                  </a:lnTo>
                  <a:cubicBezTo>
                    <a:pt x="10739" y="2095"/>
                    <a:pt x="12828" y="0"/>
                    <a:pt x="15405" y="0"/>
                  </a:cubicBezTo>
                  <a:close/>
                  <a:moveTo>
                    <a:pt x="38383" y="0"/>
                  </a:moveTo>
                  <a:cubicBezTo>
                    <a:pt x="40960" y="0"/>
                    <a:pt x="43050" y="2095"/>
                    <a:pt x="43050" y="4680"/>
                  </a:cubicBezTo>
                  <a:lnTo>
                    <a:pt x="43050" y="18051"/>
                  </a:lnTo>
                  <a:cubicBezTo>
                    <a:pt x="43050" y="20636"/>
                    <a:pt x="40960" y="22732"/>
                    <a:pt x="38383" y="22732"/>
                  </a:cubicBezTo>
                  <a:cubicBezTo>
                    <a:pt x="35806" y="22732"/>
                    <a:pt x="33716" y="20636"/>
                    <a:pt x="33716" y="18051"/>
                  </a:cubicBezTo>
                  <a:lnTo>
                    <a:pt x="33716" y="4680"/>
                  </a:lnTo>
                  <a:cubicBezTo>
                    <a:pt x="33716" y="2095"/>
                    <a:pt x="35806" y="0"/>
                    <a:pt x="38383" y="0"/>
                  </a:cubicBezTo>
                  <a:close/>
                  <a:moveTo>
                    <a:pt x="61361" y="0"/>
                  </a:moveTo>
                  <a:cubicBezTo>
                    <a:pt x="63938" y="0"/>
                    <a:pt x="66028" y="2095"/>
                    <a:pt x="66028" y="4680"/>
                  </a:cubicBezTo>
                  <a:lnTo>
                    <a:pt x="66028" y="18051"/>
                  </a:lnTo>
                  <a:cubicBezTo>
                    <a:pt x="66028" y="20636"/>
                    <a:pt x="63938" y="22731"/>
                    <a:pt x="61361" y="22731"/>
                  </a:cubicBezTo>
                  <a:cubicBezTo>
                    <a:pt x="58784" y="22731"/>
                    <a:pt x="56694" y="20636"/>
                    <a:pt x="56694" y="18051"/>
                  </a:cubicBezTo>
                  <a:lnTo>
                    <a:pt x="56694" y="4680"/>
                  </a:lnTo>
                  <a:cubicBezTo>
                    <a:pt x="56694" y="2095"/>
                    <a:pt x="58784" y="0"/>
                    <a:pt x="61361" y="0"/>
                  </a:cubicBezTo>
                  <a:close/>
                  <a:moveTo>
                    <a:pt x="84339" y="0"/>
                  </a:moveTo>
                  <a:cubicBezTo>
                    <a:pt x="86916" y="0"/>
                    <a:pt x="89005" y="2095"/>
                    <a:pt x="89005" y="4680"/>
                  </a:cubicBezTo>
                  <a:lnTo>
                    <a:pt x="89005" y="18051"/>
                  </a:lnTo>
                  <a:cubicBezTo>
                    <a:pt x="89005" y="20636"/>
                    <a:pt x="86916" y="22731"/>
                    <a:pt x="84339" y="22731"/>
                  </a:cubicBezTo>
                  <a:cubicBezTo>
                    <a:pt x="81761" y="22731"/>
                    <a:pt x="79672" y="20636"/>
                    <a:pt x="79672" y="18051"/>
                  </a:cubicBezTo>
                  <a:lnTo>
                    <a:pt x="79672" y="4680"/>
                  </a:lnTo>
                  <a:cubicBezTo>
                    <a:pt x="79672" y="2095"/>
                    <a:pt x="81761" y="0"/>
                    <a:pt x="84339" y="0"/>
                  </a:cubicBezTo>
                  <a:close/>
                  <a:moveTo>
                    <a:pt x="107316" y="0"/>
                  </a:moveTo>
                  <a:cubicBezTo>
                    <a:pt x="109894" y="0"/>
                    <a:pt x="111983" y="2095"/>
                    <a:pt x="111983" y="4680"/>
                  </a:cubicBezTo>
                  <a:lnTo>
                    <a:pt x="111983" y="18051"/>
                  </a:lnTo>
                  <a:cubicBezTo>
                    <a:pt x="111983" y="20636"/>
                    <a:pt x="109894" y="22731"/>
                    <a:pt x="107316" y="22731"/>
                  </a:cubicBezTo>
                  <a:cubicBezTo>
                    <a:pt x="104739" y="22731"/>
                    <a:pt x="102650" y="20636"/>
                    <a:pt x="102650" y="18051"/>
                  </a:cubicBezTo>
                  <a:lnTo>
                    <a:pt x="102650" y="4680"/>
                  </a:lnTo>
                  <a:cubicBezTo>
                    <a:pt x="102650" y="2095"/>
                    <a:pt x="104739" y="0"/>
                    <a:pt x="1073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A4109893-300E-453A-999A-2CDF75D3B871}"/>
              </a:ext>
            </a:extLst>
          </p:cNvPr>
          <p:cNvGrpSpPr/>
          <p:nvPr/>
        </p:nvGrpSpPr>
        <p:grpSpPr>
          <a:xfrm>
            <a:off x="379941" y="1249764"/>
            <a:ext cx="2569599" cy="574179"/>
            <a:chOff x="4011089" y="67848"/>
            <a:chExt cx="3714414" cy="705130"/>
          </a:xfrm>
        </p:grpSpPr>
        <p:grpSp>
          <p:nvGrpSpPr>
            <p:cNvPr id="72" name="Google Shape;136;p27">
              <a:extLst>
                <a:ext uri="{FF2B5EF4-FFF2-40B4-BE49-F238E27FC236}">
                  <a16:creationId xmlns:a16="http://schemas.microsoft.com/office/drawing/2014/main" id="{A8A53C26-4F6F-4864-B624-18B75CF2D78D}"/>
                </a:ext>
              </a:extLst>
            </p:cNvPr>
            <p:cNvGrpSpPr/>
            <p:nvPr/>
          </p:nvGrpSpPr>
          <p:grpSpPr>
            <a:xfrm>
              <a:off x="4011089" y="67848"/>
              <a:ext cx="3714414" cy="705130"/>
              <a:chOff x="4614006" y="1084286"/>
              <a:chExt cx="3714414" cy="705130"/>
            </a:xfrm>
          </p:grpSpPr>
          <p:sp>
            <p:nvSpPr>
              <p:cNvPr id="78" name="Google Shape;137;p27">
                <a:extLst>
                  <a:ext uri="{FF2B5EF4-FFF2-40B4-BE49-F238E27FC236}">
                    <a16:creationId xmlns:a16="http://schemas.microsoft.com/office/drawing/2014/main" id="{7842AC2C-3FDC-4C38-8F6B-4818BC891DA6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rgbClr val="797B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38;p27">
                <a:extLst>
                  <a:ext uri="{FF2B5EF4-FFF2-40B4-BE49-F238E27FC236}">
                    <a16:creationId xmlns:a16="http://schemas.microsoft.com/office/drawing/2014/main" id="{6F709E21-05C8-4749-9D70-367E91C221A2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" name="Google Shape;140;p27">
              <a:extLst>
                <a:ext uri="{FF2B5EF4-FFF2-40B4-BE49-F238E27FC236}">
                  <a16:creationId xmlns:a16="http://schemas.microsoft.com/office/drawing/2014/main" id="{DA5C0AB2-DA74-4099-B6C8-4889C50B8F58}"/>
                </a:ext>
              </a:extLst>
            </p:cNvPr>
            <p:cNvSpPr txBox="1"/>
            <p:nvPr/>
          </p:nvSpPr>
          <p:spPr>
            <a:xfrm>
              <a:off x="4227114" y="205464"/>
              <a:ext cx="32883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pl-PL" b="1" dirty="0">
                  <a:solidFill>
                    <a:srgbClr val="595959"/>
                  </a:solidFill>
                  <a:hlinkClick r:id="rId3"/>
                </a:rPr>
                <a:t>Map of WUST </a:t>
              </a:r>
              <a:r>
                <a:rPr lang="pl-PL" b="1" dirty="0" err="1">
                  <a:solidFill>
                    <a:srgbClr val="595959"/>
                  </a:solidFill>
                  <a:hlinkClick r:id="rId3"/>
                </a:rPr>
                <a:t>libraries</a:t>
              </a:r>
              <a:endParaRPr lang="pl-PL" b="1" dirty="0">
                <a:solidFill>
                  <a:srgbClr val="595959"/>
                </a:solidFill>
              </a:endParaRPr>
            </a:p>
          </p:txBody>
        </p:sp>
      </p:grpSp>
      <p:sp>
        <p:nvSpPr>
          <p:cNvPr id="77" name="Google Shape;141;p27">
            <a:extLst>
              <a:ext uri="{FF2B5EF4-FFF2-40B4-BE49-F238E27FC236}">
                <a16:creationId xmlns:a16="http://schemas.microsoft.com/office/drawing/2014/main" id="{1AF17EE2-4DC9-4BAE-AC1C-AE029416AE9E}"/>
              </a:ext>
            </a:extLst>
          </p:cNvPr>
          <p:cNvSpPr txBox="1"/>
          <p:nvPr/>
        </p:nvSpPr>
        <p:spPr>
          <a:xfrm>
            <a:off x="4735283" y="1831958"/>
            <a:ext cx="3070502" cy="25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pl-PL" sz="1200" dirty="0" err="1">
                <a:solidFill>
                  <a:srgbClr val="3F3F3F"/>
                </a:solidFill>
              </a:rPr>
              <a:t>at</a:t>
            </a:r>
            <a:r>
              <a:rPr lang="pl-PL" sz="1200" dirty="0">
                <a:solidFill>
                  <a:srgbClr val="3F3F3F"/>
                </a:solidFill>
              </a:rPr>
              <a:t> </a:t>
            </a:r>
            <a:r>
              <a:rPr lang="pl-PL" sz="1200" dirty="0" err="1">
                <a:solidFill>
                  <a:srgbClr val="3F3F3F"/>
                </a:solidFill>
              </a:rPr>
              <a:t>faculties</a:t>
            </a:r>
            <a:endParaRPr lang="pl-PL" sz="12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7B4F"/>
              </a:buClr>
              <a:buFont typeface="Arial"/>
              <a:buNone/>
            </a:pPr>
            <a:r>
              <a:rPr lang="pl-PL" sz="4000" b="0" i="0" u="none" strike="noStrike" cap="none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Opening</a:t>
            </a:r>
            <a:r>
              <a:rPr lang="pl-PL" sz="4000" b="0" i="0" u="none" strike="noStrike" cap="none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4000" b="0" i="0" u="none" strike="noStrike" cap="none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hours</a:t>
            </a:r>
            <a:endParaRPr sz="4000" b="0" i="0" u="none" strike="noStrike" cap="none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5112994" y="1638581"/>
            <a:ext cx="3874599" cy="155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000" dirty="0">
                <a:solidFill>
                  <a:srgbClr val="797B4F"/>
                </a:solidFill>
              </a:rPr>
              <a:t>Y</a:t>
            </a:r>
            <a:r>
              <a:rPr lang="en-US" sz="2000" dirty="0" err="1">
                <a:solidFill>
                  <a:srgbClr val="797B4F"/>
                </a:solidFill>
              </a:rPr>
              <a:t>ou</a:t>
            </a:r>
            <a:r>
              <a:rPr lang="en-US" sz="2000" dirty="0">
                <a:solidFill>
                  <a:srgbClr val="797B4F"/>
                </a:solidFill>
              </a:rPr>
              <a:t> can find the </a:t>
            </a:r>
            <a:r>
              <a:rPr lang="en-US" sz="2000" dirty="0">
                <a:solidFill>
                  <a:srgbClr val="797B4F"/>
                </a:solidFill>
                <a:hlinkClick r:id="rId3"/>
              </a:rPr>
              <a:t>opening hours </a:t>
            </a:r>
            <a:r>
              <a:rPr lang="en-US" sz="2000" dirty="0">
                <a:solidFill>
                  <a:srgbClr val="797B4F"/>
                </a:solidFill>
              </a:rPr>
              <a:t>as well as the locations and contact details of the </a:t>
            </a:r>
            <a:r>
              <a:rPr lang="pl-PL" sz="2000" dirty="0">
                <a:solidFill>
                  <a:srgbClr val="797B4F"/>
                </a:solidFill>
              </a:rPr>
              <a:t>WUST </a:t>
            </a:r>
            <a:r>
              <a:rPr lang="en-US" sz="2000" dirty="0">
                <a:solidFill>
                  <a:srgbClr val="797B4F"/>
                </a:solidFill>
              </a:rPr>
              <a:t>libraries on </a:t>
            </a:r>
            <a:r>
              <a:rPr lang="pl-PL" sz="2000" dirty="0" err="1">
                <a:solidFill>
                  <a:srgbClr val="797B4F"/>
                </a:solidFill>
              </a:rPr>
              <a:t>our</a:t>
            </a:r>
            <a:r>
              <a:rPr lang="en-US" sz="2000" dirty="0">
                <a:solidFill>
                  <a:srgbClr val="797B4F"/>
                </a:solidFill>
              </a:rPr>
              <a:t> website.</a:t>
            </a:r>
            <a:endParaRPr lang="pl-PL" sz="1600" dirty="0">
              <a:solidFill>
                <a:srgbClr val="797B4F"/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FD8BEB7-05BA-4757-A60C-6CF18823F61E}"/>
              </a:ext>
            </a:extLst>
          </p:cNvPr>
          <p:cNvGrpSpPr/>
          <p:nvPr/>
        </p:nvGrpSpPr>
        <p:grpSpPr>
          <a:xfrm>
            <a:off x="950610" y="1460428"/>
            <a:ext cx="3462062" cy="2161544"/>
            <a:chOff x="950610" y="1401053"/>
            <a:chExt cx="3462062" cy="1735080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17F23E0E-B5BD-45A1-9508-44E8E5432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610" y="1401053"/>
              <a:ext cx="3462062" cy="1735080"/>
            </a:xfrm>
            <a:prstGeom prst="rect">
              <a:avLst/>
            </a:prstGeom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673B04D6-A2AD-4F01-B760-B653D20F5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3041" y="2620241"/>
              <a:ext cx="657225" cy="152400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4ECB4B20-1A3C-4AA6-83CF-8FB17C04CEC6}"/>
              </a:ext>
            </a:extLst>
          </p:cNvPr>
          <p:cNvSpPr/>
          <p:nvPr/>
        </p:nvSpPr>
        <p:spPr>
          <a:xfrm>
            <a:off x="5621405" y="4357499"/>
            <a:ext cx="3268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600" b="1" dirty="0">
                <a:solidFill>
                  <a:srgbClr val="FFFFFF"/>
                </a:solidFill>
              </a:rPr>
              <a:t>https://biblioteka.pwr.edu.pl/en/</a:t>
            </a:r>
          </a:p>
        </p:txBody>
      </p:sp>
    </p:spTree>
    <p:extLst>
      <p:ext uri="{BB962C8B-B14F-4D97-AF65-F5344CB8AC3E}">
        <p14:creationId xmlns:p14="http://schemas.microsoft.com/office/powerpoint/2010/main" val="388551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2411760" y="253749"/>
            <a:ext cx="673224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/>
              <a:t>Main Circulation Desk and Reading Room</a:t>
            </a:r>
            <a:endParaRPr lang="pl-PL" sz="2800" b="1" dirty="0">
              <a:solidFill>
                <a:srgbClr val="595959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1800199" y="1509539"/>
            <a:ext cx="4362605" cy="116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494429"/>
                </a:solidFill>
              </a:rPr>
              <a:t>Student library services:</a:t>
            </a:r>
          </a:p>
          <a:p>
            <a:r>
              <a:rPr lang="en-US" sz="1800" dirty="0">
                <a:solidFill>
                  <a:srgbClr val="494429"/>
                </a:solidFill>
              </a:rPr>
              <a:t>our students can get access to many resources wherever they are working</a:t>
            </a:r>
            <a:br>
              <a:rPr lang="pl-PL" sz="1800" dirty="0">
                <a:solidFill>
                  <a:srgbClr val="494429"/>
                </a:solidFill>
              </a:rPr>
            </a:br>
            <a:r>
              <a:rPr lang="en-US" sz="1800" dirty="0">
                <a:solidFill>
                  <a:srgbClr val="494429"/>
                </a:solidFill>
              </a:rPr>
              <a:t>or studying.</a:t>
            </a:r>
            <a:endParaRPr lang="en-US" sz="1800" b="1" dirty="0">
              <a:solidFill>
                <a:srgbClr val="494429"/>
              </a:solidFill>
            </a:endParaRPr>
          </a:p>
          <a:p>
            <a:pPr lvl="0"/>
            <a:endParaRPr lang="en-US" sz="1800" b="1" dirty="0">
              <a:solidFill>
                <a:srgbClr val="494429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239CB2B-D558-4AAC-B6F6-AA25747421D8}"/>
              </a:ext>
            </a:extLst>
          </p:cNvPr>
          <p:cNvSpPr/>
          <p:nvPr/>
        </p:nvSpPr>
        <p:spPr>
          <a:xfrm>
            <a:off x="5894987" y="838812"/>
            <a:ext cx="322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l-PL" sz="1800" dirty="0" err="1">
                <a:solidFill>
                  <a:srgbClr val="3F3F3F"/>
                </a:solidFill>
              </a:rPr>
              <a:t>Building</a:t>
            </a:r>
            <a:r>
              <a:rPr lang="pl-PL" sz="1800" dirty="0">
                <a:solidFill>
                  <a:srgbClr val="3F3F3F"/>
                </a:solidFill>
              </a:rPr>
              <a:t> A-1, </a:t>
            </a:r>
            <a:r>
              <a:rPr lang="pl-PL" sz="1800" dirty="0" err="1">
                <a:solidFill>
                  <a:srgbClr val="3F3F3F"/>
                </a:solidFill>
              </a:rPr>
              <a:t>rooms</a:t>
            </a:r>
            <a:r>
              <a:rPr lang="pl-PL" sz="1800" dirty="0">
                <a:solidFill>
                  <a:srgbClr val="3F3F3F"/>
                </a:solidFill>
              </a:rPr>
              <a:t> 307/307A</a:t>
            </a:r>
          </a:p>
        </p:txBody>
      </p:sp>
      <p:pic>
        <p:nvPicPr>
          <p:cNvPr id="15" name="Picture 6" descr="Fot1">
            <a:extLst>
              <a:ext uri="{FF2B5EF4-FFF2-40B4-BE49-F238E27FC236}">
                <a16:creationId xmlns:a16="http://schemas.microsoft.com/office/drawing/2014/main" id="{217DA2A8-90FF-4155-A889-331C3495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8823" y="2854931"/>
            <a:ext cx="3384330" cy="203482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AC177D4-554D-445B-9676-822891D3D44E}"/>
              </a:ext>
            </a:extLst>
          </p:cNvPr>
          <p:cNvSpPr/>
          <p:nvPr/>
        </p:nvSpPr>
        <p:spPr>
          <a:xfrm>
            <a:off x="1695501" y="3352825"/>
            <a:ext cx="3442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800" dirty="0">
                <a:solidFill>
                  <a:srgbClr val="494429"/>
                </a:solidFill>
              </a:rPr>
              <a:t>In </a:t>
            </a:r>
            <a:r>
              <a:rPr lang="en-US" sz="1800" dirty="0">
                <a:solidFill>
                  <a:srgbClr val="494429"/>
                </a:solidFill>
              </a:rPr>
              <a:t>Main Circulation Desk and Reading Room</a:t>
            </a:r>
            <a:r>
              <a:rPr lang="pl-PL" sz="1800" dirty="0">
                <a:solidFill>
                  <a:srgbClr val="494429"/>
                </a:solidFill>
              </a:rPr>
              <a:t>: </a:t>
            </a:r>
            <a:r>
              <a:rPr lang="pl-PL" sz="1800" b="1" dirty="0" err="1">
                <a:solidFill>
                  <a:srgbClr val="494429"/>
                </a:solidFill>
              </a:rPr>
              <a:t>printed</a:t>
            </a:r>
            <a:r>
              <a:rPr lang="pl-PL" sz="1800" b="1" dirty="0">
                <a:solidFill>
                  <a:srgbClr val="494429"/>
                </a:solidFill>
              </a:rPr>
              <a:t> </a:t>
            </a:r>
            <a:r>
              <a:rPr lang="pl-PL" sz="1800" b="1" dirty="0" err="1">
                <a:solidFill>
                  <a:srgbClr val="494429"/>
                </a:solidFill>
              </a:rPr>
              <a:t>books</a:t>
            </a:r>
            <a:r>
              <a:rPr lang="pl-PL" sz="1800" b="1" dirty="0">
                <a:solidFill>
                  <a:srgbClr val="494429"/>
                </a:solidFill>
              </a:rPr>
              <a:t> and </a:t>
            </a:r>
            <a:r>
              <a:rPr lang="pl-PL" sz="1800" b="1" dirty="0" err="1">
                <a:solidFill>
                  <a:srgbClr val="494429"/>
                </a:solidFill>
              </a:rPr>
              <a:t>journals</a:t>
            </a:r>
            <a:r>
              <a:rPr lang="pl-PL" sz="1800" b="1" dirty="0">
                <a:solidFill>
                  <a:srgbClr val="494429"/>
                </a:solidFill>
              </a:rPr>
              <a:t>.</a:t>
            </a:r>
            <a:endParaRPr lang="en-US" sz="1800" b="1" dirty="0">
              <a:solidFill>
                <a:srgbClr val="494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4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2411760" y="253749"/>
            <a:ext cx="673224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2800" b="1" dirty="0"/>
              <a:t>Open </a:t>
            </a:r>
            <a:r>
              <a:rPr lang="pl-PL" sz="2800" b="1" dirty="0" err="1"/>
              <a:t>Study</a:t>
            </a:r>
            <a:r>
              <a:rPr lang="pl-PL" sz="2800" b="1" dirty="0"/>
              <a:t> Zone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1683499" y="1559840"/>
            <a:ext cx="4362605" cy="58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2000" b="1" dirty="0" err="1">
                <a:solidFill>
                  <a:srgbClr val="494429"/>
                </a:solidFill>
              </a:rPr>
              <a:t>Use</a:t>
            </a:r>
            <a:r>
              <a:rPr lang="pl-PL" sz="2000" b="1" dirty="0">
                <a:solidFill>
                  <a:srgbClr val="494429"/>
                </a:solidFill>
              </a:rPr>
              <a:t> open </a:t>
            </a:r>
            <a:r>
              <a:rPr lang="pl-PL" sz="2000" b="1" dirty="0" err="1">
                <a:solidFill>
                  <a:srgbClr val="494429"/>
                </a:solidFill>
              </a:rPr>
              <a:t>space</a:t>
            </a:r>
            <a:r>
              <a:rPr lang="pl-PL" sz="2000" b="1" dirty="0">
                <a:solidFill>
                  <a:srgbClr val="494429"/>
                </a:solidFill>
              </a:rPr>
              <a:t> to </a:t>
            </a:r>
            <a:r>
              <a:rPr lang="pl-PL" sz="2000" b="1" dirty="0" err="1">
                <a:solidFill>
                  <a:srgbClr val="494429"/>
                </a:solidFill>
              </a:rPr>
              <a:t>study</a:t>
            </a:r>
            <a:endParaRPr lang="en-US" sz="2000" b="1" dirty="0">
              <a:solidFill>
                <a:srgbClr val="494429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239CB2B-D558-4AAC-B6F6-AA25747421D8}"/>
              </a:ext>
            </a:extLst>
          </p:cNvPr>
          <p:cNvSpPr/>
          <p:nvPr/>
        </p:nvSpPr>
        <p:spPr>
          <a:xfrm>
            <a:off x="7549287" y="838812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l-PL" sz="1800" dirty="0" err="1">
                <a:solidFill>
                  <a:srgbClr val="3F3F3F"/>
                </a:solidFill>
              </a:rPr>
              <a:t>Building</a:t>
            </a:r>
            <a:r>
              <a:rPr lang="pl-PL" sz="1800" dirty="0">
                <a:solidFill>
                  <a:srgbClr val="3F3F3F"/>
                </a:solidFill>
              </a:rPr>
              <a:t> D-21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17DA2A8-90FF-4155-A889-331C3495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69" y="2334260"/>
            <a:ext cx="3248823" cy="2034820"/>
          </a:xfrm>
          <a:prstGeom prst="rect">
            <a:avLst/>
          </a:prstGeom>
        </p:spPr>
      </p:pic>
      <p:sp>
        <p:nvSpPr>
          <p:cNvPr id="9" name="Google Shape;125;p26">
            <a:extLst>
              <a:ext uri="{FF2B5EF4-FFF2-40B4-BE49-F238E27FC236}">
                <a16:creationId xmlns:a16="http://schemas.microsoft.com/office/drawing/2014/main" id="{44D748DC-7F52-4FB8-B57C-3CCE335D0D0F}"/>
              </a:ext>
            </a:extLst>
          </p:cNvPr>
          <p:cNvSpPr txBox="1"/>
          <p:nvPr/>
        </p:nvSpPr>
        <p:spPr>
          <a:xfrm>
            <a:off x="4991101" y="1287445"/>
            <a:ext cx="4152900" cy="116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494429"/>
                </a:solidFill>
              </a:rPr>
              <a:t>Security Gates in D</a:t>
            </a:r>
            <a:r>
              <a:rPr lang="pl-PL" sz="1800" b="1" dirty="0">
                <a:solidFill>
                  <a:srgbClr val="494429"/>
                </a:solidFill>
              </a:rPr>
              <a:t>-</a:t>
            </a:r>
            <a:r>
              <a:rPr lang="en-US" sz="1800" b="1" dirty="0">
                <a:solidFill>
                  <a:srgbClr val="494429"/>
                </a:solidFill>
              </a:rPr>
              <a:t>2</a:t>
            </a:r>
            <a:r>
              <a:rPr lang="pl-PL" sz="1800" b="1" dirty="0">
                <a:solidFill>
                  <a:srgbClr val="494429"/>
                </a:solidFill>
              </a:rPr>
              <a:t>1</a:t>
            </a:r>
            <a:r>
              <a:rPr lang="pl-PL" sz="1800" dirty="0">
                <a:solidFill>
                  <a:srgbClr val="494429"/>
                </a:solidFill>
              </a:rPr>
              <a:t>:</a:t>
            </a:r>
            <a:endParaRPr lang="en-US" sz="1800" dirty="0">
              <a:solidFill>
                <a:srgbClr val="494429"/>
              </a:solidFill>
            </a:endParaRPr>
          </a:p>
          <a:p>
            <a:pPr lvl="0"/>
            <a:r>
              <a:rPr lang="en-US" sz="1800" dirty="0">
                <a:solidFill>
                  <a:srgbClr val="494429"/>
                </a:solidFill>
              </a:rPr>
              <a:t>please use your student ID and the link to register:</a:t>
            </a:r>
            <a:r>
              <a:rPr lang="pl-PL" sz="1800" dirty="0">
                <a:solidFill>
                  <a:srgbClr val="494429"/>
                </a:solidFill>
              </a:rPr>
              <a:t> </a:t>
            </a:r>
            <a:r>
              <a:rPr lang="en-US" sz="1800" b="1" dirty="0">
                <a:solidFill>
                  <a:srgbClr val="494429"/>
                </a:solidFill>
              </a:rPr>
              <a:t>skd.pwr.edu.pl (on site)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D5EECBC-A0A8-419A-81D4-F6E9466FE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63" y="2400794"/>
            <a:ext cx="2088231" cy="25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7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2411760" y="253749"/>
            <a:ext cx="673224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2800" b="1" dirty="0"/>
              <a:t>Open </a:t>
            </a:r>
            <a:r>
              <a:rPr lang="pl-PL" sz="2800" b="1" dirty="0" err="1"/>
              <a:t>Study</a:t>
            </a:r>
            <a:r>
              <a:rPr lang="pl-PL" sz="2800" b="1" dirty="0"/>
              <a:t> Zone</a:t>
            </a:r>
            <a:endParaRPr lang="en-US" sz="2800" b="1" dirty="0">
              <a:solidFill>
                <a:srgbClr val="595959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1683500" y="1559840"/>
            <a:ext cx="3693582" cy="58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2000" b="1" dirty="0">
                <a:solidFill>
                  <a:srgbClr val="494429"/>
                </a:solidFill>
              </a:rPr>
              <a:t>INDIVIDUAL STUDY ROOMS (1st and 2nd </a:t>
            </a:r>
            <a:r>
              <a:rPr lang="pl-PL" sz="2000" b="1" dirty="0" err="1">
                <a:solidFill>
                  <a:srgbClr val="494429"/>
                </a:solidFill>
              </a:rPr>
              <a:t>floor</a:t>
            </a:r>
            <a:r>
              <a:rPr lang="pl-PL" sz="2000" b="1" dirty="0">
                <a:solidFill>
                  <a:srgbClr val="494429"/>
                </a:solidFill>
              </a:rPr>
              <a:t>)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239CB2B-D558-4AAC-B6F6-AA25747421D8}"/>
              </a:ext>
            </a:extLst>
          </p:cNvPr>
          <p:cNvSpPr/>
          <p:nvPr/>
        </p:nvSpPr>
        <p:spPr>
          <a:xfrm>
            <a:off x="7549287" y="838812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l-PL" sz="1800" dirty="0" err="1">
                <a:solidFill>
                  <a:srgbClr val="3F3F3F"/>
                </a:solidFill>
              </a:rPr>
              <a:t>Building</a:t>
            </a:r>
            <a:r>
              <a:rPr lang="pl-PL" sz="1800" dirty="0">
                <a:solidFill>
                  <a:srgbClr val="3F3F3F"/>
                </a:solidFill>
              </a:rPr>
              <a:t> D-21</a:t>
            </a:r>
          </a:p>
        </p:txBody>
      </p:sp>
      <p:pic>
        <p:nvPicPr>
          <p:cNvPr id="10" name="Symbol zastępczy zawartości 3">
            <a:extLst>
              <a:ext uri="{FF2B5EF4-FFF2-40B4-BE49-F238E27FC236}">
                <a16:creationId xmlns:a16="http://schemas.microsoft.com/office/drawing/2014/main" id="{7011D7B0-98CF-49CD-AA50-1E6BAF70C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 bwMode="auto">
          <a:xfrm>
            <a:off x="6102759" y="1317341"/>
            <a:ext cx="2893056" cy="370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A33C8B6-9C95-49CE-AE0B-CE37553BCFE7}"/>
              </a:ext>
            </a:extLst>
          </p:cNvPr>
          <p:cNvSpPr/>
          <p:nvPr/>
        </p:nvSpPr>
        <p:spPr>
          <a:xfrm>
            <a:off x="1632452" y="2445436"/>
            <a:ext cx="3937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95959"/>
                </a:solidFill>
              </a:rPr>
              <a:t>To use an Individual </a:t>
            </a:r>
            <a:r>
              <a:rPr lang="pl-PL" sz="1800" dirty="0" err="1">
                <a:solidFill>
                  <a:srgbClr val="595959"/>
                </a:solidFill>
              </a:rPr>
              <a:t>Study</a:t>
            </a:r>
            <a:r>
              <a:rPr lang="pl-PL" sz="1800" dirty="0">
                <a:solidFill>
                  <a:srgbClr val="595959"/>
                </a:solidFill>
              </a:rPr>
              <a:t> </a:t>
            </a:r>
            <a:r>
              <a:rPr lang="en-US" sz="1800" dirty="0">
                <a:solidFill>
                  <a:srgbClr val="595959"/>
                </a:solidFill>
              </a:rPr>
              <a:t>Room, you must have an active library account and </a:t>
            </a:r>
            <a:r>
              <a:rPr lang="pl-PL" sz="1800" dirty="0" err="1">
                <a:solidFill>
                  <a:srgbClr val="595959"/>
                </a:solidFill>
              </a:rPr>
              <a:t>book</a:t>
            </a:r>
            <a:r>
              <a:rPr lang="pl-PL" sz="1800" dirty="0">
                <a:solidFill>
                  <a:srgbClr val="595959"/>
                </a:solidFill>
              </a:rPr>
              <a:t> a </a:t>
            </a:r>
            <a:r>
              <a:rPr lang="pl-PL" sz="1800" dirty="0" err="1">
                <a:solidFill>
                  <a:srgbClr val="595959"/>
                </a:solidFill>
              </a:rPr>
              <a:t>room</a:t>
            </a:r>
            <a:r>
              <a:rPr lang="pl-PL" sz="1800" dirty="0">
                <a:solidFill>
                  <a:srgbClr val="595959"/>
                </a:solidFill>
              </a:rPr>
              <a:t> in </a:t>
            </a:r>
            <a:r>
              <a:rPr lang="pl-PL" sz="1800" dirty="0" err="1">
                <a:solidFill>
                  <a:srgbClr val="595959"/>
                </a:solidFill>
              </a:rPr>
              <a:t>our</a:t>
            </a:r>
            <a:r>
              <a:rPr lang="pl-PL" sz="1800" dirty="0">
                <a:solidFill>
                  <a:srgbClr val="595959"/>
                </a:solidFill>
              </a:rPr>
              <a:t> </a:t>
            </a:r>
            <a:r>
              <a:rPr lang="pl-PL" sz="1800" dirty="0">
                <a:solidFill>
                  <a:srgbClr val="595959"/>
                </a:solidFill>
                <a:hlinkClick r:id="rId4"/>
              </a:rPr>
              <a:t>catalog</a:t>
            </a:r>
            <a:r>
              <a:rPr lang="pl-PL" sz="1800" dirty="0">
                <a:solidFill>
                  <a:srgbClr val="595959"/>
                </a:solidFill>
              </a:rPr>
              <a:t>.</a:t>
            </a:r>
          </a:p>
          <a:p>
            <a:endParaRPr lang="en-US" sz="1800" dirty="0">
              <a:solidFill>
                <a:srgbClr val="595959"/>
              </a:solidFill>
            </a:endParaRPr>
          </a:p>
          <a:p>
            <a:endParaRPr lang="en-US" sz="1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601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1005</Words>
  <Application>Microsoft Office PowerPoint</Application>
  <PresentationFormat>Pokaz na ekranie (16:9)</PresentationFormat>
  <Paragraphs>155</Paragraphs>
  <Slides>25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Cambria</vt:lpstr>
      <vt:lpstr>Cover and End Slide Master</vt:lpstr>
      <vt:lpstr>Contents Slide Master</vt:lpstr>
      <vt:lpstr>Section Break Slide Master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74</cp:revision>
  <dcterms:modified xsi:type="dcterms:W3CDTF">2024-09-11T08:00:19Z</dcterms:modified>
</cp:coreProperties>
</file>