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280" r:id="rId2"/>
    <p:sldId id="258" r:id="rId3"/>
    <p:sldId id="259" r:id="rId4"/>
    <p:sldId id="283" r:id="rId5"/>
    <p:sldId id="307" r:id="rId6"/>
    <p:sldId id="308" r:id="rId7"/>
    <p:sldId id="266" r:id="rId8"/>
    <p:sldId id="265" r:id="rId9"/>
    <p:sldId id="264" r:id="rId10"/>
    <p:sldId id="267" r:id="rId11"/>
    <p:sldId id="285" r:id="rId12"/>
    <p:sldId id="269" r:id="rId13"/>
    <p:sldId id="270" r:id="rId14"/>
    <p:sldId id="309" r:id="rId15"/>
    <p:sldId id="303" r:id="rId16"/>
    <p:sldId id="304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273" r:id="rId25"/>
    <p:sldId id="276" r:id="rId26"/>
    <p:sldId id="277" r:id="rId27"/>
    <p:sldId id="317" r:id="rId28"/>
    <p:sldId id="295" r:id="rId29"/>
    <p:sldId id="287" r:id="rId30"/>
    <p:sldId id="292" r:id="rId31"/>
    <p:sldId id="288" r:id="rId32"/>
    <p:sldId id="289" r:id="rId33"/>
    <p:sldId id="296" r:id="rId34"/>
    <p:sldId id="290" r:id="rId35"/>
    <p:sldId id="279" r:id="rId36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190E"/>
    <a:srgbClr val="FFD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93" autoAdjust="0"/>
    <p:restoredTop sz="94675" autoAdjust="0"/>
  </p:normalViewPr>
  <p:slideViewPr>
    <p:cSldViewPr snapToObjects="1">
      <p:cViewPr varScale="1">
        <p:scale>
          <a:sx n="38" d="100"/>
          <a:sy n="38" d="100"/>
        </p:scale>
        <p:origin x="1028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12DA9F-BF03-4C01-8317-A1B6E78E9FD4}" type="doc">
      <dgm:prSet loTypeId="urn:microsoft.com/office/officeart/2005/8/layout/hProcess9" loCatId="process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pl-PL"/>
        </a:p>
      </dgm:t>
    </dgm:pt>
    <dgm:pt modelId="{45022E07-CBF2-4D1B-9585-B69F82D035F5}">
      <dgm:prSet/>
      <dgm:spPr>
        <a:solidFill>
          <a:srgbClr val="A7190E"/>
        </a:solidFill>
      </dgm:spPr>
      <dgm:t>
        <a:bodyPr/>
        <a:lstStyle/>
        <a:p>
          <a:pPr rtl="0"/>
          <a:r>
            <a:rPr lang="pl-PL" dirty="0">
              <a:latin typeface="Cambria" pitchFamily="18" charset="0"/>
            </a:rPr>
            <a:t>Sprawdź </a:t>
          </a:r>
          <a:br>
            <a:rPr lang="pl-PL" dirty="0">
              <a:latin typeface="Cambria" pitchFamily="18" charset="0"/>
            </a:rPr>
          </a:br>
          <a:r>
            <a:rPr lang="pl-PL" dirty="0">
              <a:latin typeface="Cambria" pitchFamily="18" charset="0"/>
            </a:rPr>
            <a:t>w katalogu, czy egzemplarz jest dostępny</a:t>
          </a:r>
        </a:p>
      </dgm:t>
    </dgm:pt>
    <dgm:pt modelId="{E69A9F40-A53B-4E5C-8EF9-008345D5A25B}" type="parTrans" cxnId="{93AE8711-0988-49E5-B941-44AD3B9B236D}">
      <dgm:prSet/>
      <dgm:spPr/>
      <dgm:t>
        <a:bodyPr/>
        <a:lstStyle/>
        <a:p>
          <a:endParaRPr lang="pl-PL"/>
        </a:p>
      </dgm:t>
    </dgm:pt>
    <dgm:pt modelId="{AEE5B26E-A668-4DEF-8EB0-5920728F308D}" type="sibTrans" cxnId="{93AE8711-0988-49E5-B941-44AD3B9B236D}">
      <dgm:prSet/>
      <dgm:spPr/>
      <dgm:t>
        <a:bodyPr/>
        <a:lstStyle/>
        <a:p>
          <a:endParaRPr lang="pl-PL"/>
        </a:p>
      </dgm:t>
    </dgm:pt>
    <dgm:pt modelId="{2D592CF4-D30F-4EB4-92D8-8BF2F4084B67}">
      <dgm:prSet/>
      <dgm:spPr>
        <a:solidFill>
          <a:srgbClr val="A7190E"/>
        </a:solidFill>
      </dgm:spPr>
      <dgm:t>
        <a:bodyPr/>
        <a:lstStyle/>
        <a:p>
          <a:pPr rtl="0"/>
          <a:r>
            <a:rPr lang="pl-PL" dirty="0">
              <a:latin typeface="Cambria" pitchFamily="18" charset="0"/>
            </a:rPr>
            <a:t>Zapisz na kartce sygnaturę</a:t>
          </a:r>
        </a:p>
        <a:p>
          <a:pPr rtl="0"/>
          <a:r>
            <a:rPr lang="pl-PL" dirty="0">
              <a:latin typeface="Cambria" pitchFamily="18" charset="0"/>
            </a:rPr>
            <a:t>(np. 345456/1)</a:t>
          </a:r>
        </a:p>
      </dgm:t>
    </dgm:pt>
    <dgm:pt modelId="{62C42FF6-C4C3-4C58-9233-560E53A7ADF8}" type="parTrans" cxnId="{559C8CEF-15A6-4980-9BCA-F26A4D212FAF}">
      <dgm:prSet/>
      <dgm:spPr/>
      <dgm:t>
        <a:bodyPr/>
        <a:lstStyle/>
        <a:p>
          <a:endParaRPr lang="pl-PL"/>
        </a:p>
      </dgm:t>
    </dgm:pt>
    <dgm:pt modelId="{441CD197-41A3-4269-85C9-46ED8C231986}" type="sibTrans" cxnId="{559C8CEF-15A6-4980-9BCA-F26A4D212FAF}">
      <dgm:prSet/>
      <dgm:spPr/>
      <dgm:t>
        <a:bodyPr/>
        <a:lstStyle/>
        <a:p>
          <a:endParaRPr lang="pl-PL"/>
        </a:p>
      </dgm:t>
    </dgm:pt>
    <dgm:pt modelId="{47BD3961-B412-4038-A59E-22B53B37CD61}">
      <dgm:prSet/>
      <dgm:spPr>
        <a:solidFill>
          <a:srgbClr val="A7190E"/>
        </a:solidFill>
      </dgm:spPr>
      <dgm:t>
        <a:bodyPr/>
        <a:lstStyle/>
        <a:p>
          <a:pPr rtl="0"/>
          <a:r>
            <a:rPr lang="pl-PL" dirty="0">
              <a:latin typeface="Cambria" pitchFamily="18" charset="0"/>
            </a:rPr>
            <a:t>Zapisz autora i tytuł książki, którą chcesz wypożyczyć</a:t>
          </a:r>
        </a:p>
      </dgm:t>
    </dgm:pt>
    <dgm:pt modelId="{F118F42B-790A-4480-90C0-4FBDD4454922}" type="parTrans" cxnId="{FA56E8F6-B436-40FF-88C7-371241EF9CC9}">
      <dgm:prSet/>
      <dgm:spPr/>
      <dgm:t>
        <a:bodyPr/>
        <a:lstStyle/>
        <a:p>
          <a:endParaRPr lang="pl-PL"/>
        </a:p>
      </dgm:t>
    </dgm:pt>
    <dgm:pt modelId="{C62E353F-1BCD-404B-8077-7215100FBD7B}" type="sibTrans" cxnId="{FA56E8F6-B436-40FF-88C7-371241EF9CC9}">
      <dgm:prSet/>
      <dgm:spPr/>
      <dgm:t>
        <a:bodyPr/>
        <a:lstStyle/>
        <a:p>
          <a:endParaRPr lang="pl-PL"/>
        </a:p>
      </dgm:t>
    </dgm:pt>
    <dgm:pt modelId="{939A0006-E6EC-4DB5-BA71-08D04DF7975D}">
      <dgm:prSet/>
      <dgm:spPr>
        <a:solidFill>
          <a:srgbClr val="A7190E"/>
        </a:solidFill>
      </dgm:spPr>
      <dgm:t>
        <a:bodyPr/>
        <a:lstStyle/>
        <a:p>
          <a:pPr rtl="0"/>
          <a:r>
            <a:rPr lang="pl-PL" dirty="0">
              <a:latin typeface="Cambria" pitchFamily="18" charset="0"/>
            </a:rPr>
            <a:t>Podejdź do dyżurującego bibliotekarza, by przekazać mu kartkę z wszystkimi danymi i poczekaj chwilę na realizację zamówienia </a:t>
          </a:r>
        </a:p>
      </dgm:t>
    </dgm:pt>
    <dgm:pt modelId="{42F1A81A-E43B-4E13-85EA-965DDA7E22EF}" type="parTrans" cxnId="{7C1770EB-B4CB-4174-8635-81258082C23B}">
      <dgm:prSet/>
      <dgm:spPr/>
      <dgm:t>
        <a:bodyPr/>
        <a:lstStyle/>
        <a:p>
          <a:endParaRPr lang="pl-PL"/>
        </a:p>
      </dgm:t>
    </dgm:pt>
    <dgm:pt modelId="{2F7225FD-5BAE-43DE-A4B8-CB35085C0DE2}" type="sibTrans" cxnId="{7C1770EB-B4CB-4174-8635-81258082C23B}">
      <dgm:prSet/>
      <dgm:spPr/>
      <dgm:t>
        <a:bodyPr/>
        <a:lstStyle/>
        <a:p>
          <a:endParaRPr lang="pl-PL"/>
        </a:p>
      </dgm:t>
    </dgm:pt>
    <dgm:pt modelId="{D6DA566D-DE41-4A0C-841C-F1660E34EC66}" type="pres">
      <dgm:prSet presAssocID="{0912DA9F-BF03-4C01-8317-A1B6E78E9FD4}" presName="CompostProcess" presStyleCnt="0">
        <dgm:presLayoutVars>
          <dgm:dir/>
          <dgm:resizeHandles val="exact"/>
        </dgm:presLayoutVars>
      </dgm:prSet>
      <dgm:spPr/>
    </dgm:pt>
    <dgm:pt modelId="{F092F78E-B272-4C0D-B23D-A3E1022AA6FF}" type="pres">
      <dgm:prSet presAssocID="{0912DA9F-BF03-4C01-8317-A1B6E78E9FD4}" presName="arrow" presStyleLbl="bgShp" presStyleIdx="0" presStyleCnt="1" custLinFactNeighborX="232"/>
      <dgm:spPr>
        <a:noFill/>
      </dgm:spPr>
    </dgm:pt>
    <dgm:pt modelId="{16F70613-4E89-446E-9665-2FE217CA1BE1}" type="pres">
      <dgm:prSet presAssocID="{0912DA9F-BF03-4C01-8317-A1B6E78E9FD4}" presName="linearProcess" presStyleCnt="0"/>
      <dgm:spPr/>
    </dgm:pt>
    <dgm:pt modelId="{A875FD1E-98B6-4ADE-B641-45AE50645E2E}" type="pres">
      <dgm:prSet presAssocID="{45022E07-CBF2-4D1B-9585-B69F82D035F5}" presName="textNode" presStyleLbl="node1" presStyleIdx="0" presStyleCnt="4">
        <dgm:presLayoutVars>
          <dgm:bulletEnabled val="1"/>
        </dgm:presLayoutVars>
      </dgm:prSet>
      <dgm:spPr/>
    </dgm:pt>
    <dgm:pt modelId="{CA16D9A6-65FB-4656-B4E2-5DBF4799A6EE}" type="pres">
      <dgm:prSet presAssocID="{AEE5B26E-A668-4DEF-8EB0-5920728F308D}" presName="sibTrans" presStyleCnt="0"/>
      <dgm:spPr/>
    </dgm:pt>
    <dgm:pt modelId="{00947378-0414-456E-AE19-0F369A504B61}" type="pres">
      <dgm:prSet presAssocID="{2D592CF4-D30F-4EB4-92D8-8BF2F4084B67}" presName="textNode" presStyleLbl="node1" presStyleIdx="1" presStyleCnt="4">
        <dgm:presLayoutVars>
          <dgm:bulletEnabled val="1"/>
        </dgm:presLayoutVars>
      </dgm:prSet>
      <dgm:spPr/>
    </dgm:pt>
    <dgm:pt modelId="{E71C6E1D-A48C-4804-8DFF-E80504D6A7FC}" type="pres">
      <dgm:prSet presAssocID="{441CD197-41A3-4269-85C9-46ED8C231986}" presName="sibTrans" presStyleCnt="0"/>
      <dgm:spPr/>
    </dgm:pt>
    <dgm:pt modelId="{FDE9F07E-AF33-4E43-BF6A-1783CEE465E2}" type="pres">
      <dgm:prSet presAssocID="{47BD3961-B412-4038-A59E-22B53B37CD61}" presName="textNode" presStyleLbl="node1" presStyleIdx="2" presStyleCnt="4">
        <dgm:presLayoutVars>
          <dgm:bulletEnabled val="1"/>
        </dgm:presLayoutVars>
      </dgm:prSet>
      <dgm:spPr/>
    </dgm:pt>
    <dgm:pt modelId="{0A15D402-C986-418F-BAF1-CB5C3CCD84F0}" type="pres">
      <dgm:prSet presAssocID="{C62E353F-1BCD-404B-8077-7215100FBD7B}" presName="sibTrans" presStyleCnt="0"/>
      <dgm:spPr/>
    </dgm:pt>
    <dgm:pt modelId="{A657FF6A-3CB4-4EC0-97CB-1E4F43F2EC09}" type="pres">
      <dgm:prSet presAssocID="{939A0006-E6EC-4DB5-BA71-08D04DF7975D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93AE8711-0988-49E5-B941-44AD3B9B236D}" srcId="{0912DA9F-BF03-4C01-8317-A1B6E78E9FD4}" destId="{45022E07-CBF2-4D1B-9585-B69F82D035F5}" srcOrd="0" destOrd="0" parTransId="{E69A9F40-A53B-4E5C-8EF9-008345D5A25B}" sibTransId="{AEE5B26E-A668-4DEF-8EB0-5920728F308D}"/>
    <dgm:cxn modelId="{F371025C-5809-4170-B1EC-0EB637ED5311}" type="presOf" srcId="{0912DA9F-BF03-4C01-8317-A1B6E78E9FD4}" destId="{D6DA566D-DE41-4A0C-841C-F1660E34EC66}" srcOrd="0" destOrd="0" presId="urn:microsoft.com/office/officeart/2005/8/layout/hProcess9"/>
    <dgm:cxn modelId="{61ABD964-3C6C-4E23-9E43-29CFF1C9564F}" type="presOf" srcId="{2D592CF4-D30F-4EB4-92D8-8BF2F4084B67}" destId="{00947378-0414-456E-AE19-0F369A504B61}" srcOrd="0" destOrd="0" presId="urn:microsoft.com/office/officeart/2005/8/layout/hProcess9"/>
    <dgm:cxn modelId="{2AD7108B-6273-4982-B181-121CF7F6A843}" type="presOf" srcId="{45022E07-CBF2-4D1B-9585-B69F82D035F5}" destId="{A875FD1E-98B6-4ADE-B641-45AE50645E2E}" srcOrd="0" destOrd="0" presId="urn:microsoft.com/office/officeart/2005/8/layout/hProcess9"/>
    <dgm:cxn modelId="{D247B0AF-82A2-4E49-A2F8-0EDCDEB00655}" type="presOf" srcId="{47BD3961-B412-4038-A59E-22B53B37CD61}" destId="{FDE9F07E-AF33-4E43-BF6A-1783CEE465E2}" srcOrd="0" destOrd="0" presId="urn:microsoft.com/office/officeart/2005/8/layout/hProcess9"/>
    <dgm:cxn modelId="{0F516BD6-462E-4F8F-A7FC-A36622EE2494}" type="presOf" srcId="{939A0006-E6EC-4DB5-BA71-08D04DF7975D}" destId="{A657FF6A-3CB4-4EC0-97CB-1E4F43F2EC09}" srcOrd="0" destOrd="0" presId="urn:microsoft.com/office/officeart/2005/8/layout/hProcess9"/>
    <dgm:cxn modelId="{7C1770EB-B4CB-4174-8635-81258082C23B}" srcId="{0912DA9F-BF03-4C01-8317-A1B6E78E9FD4}" destId="{939A0006-E6EC-4DB5-BA71-08D04DF7975D}" srcOrd="3" destOrd="0" parTransId="{42F1A81A-E43B-4E13-85EA-965DDA7E22EF}" sibTransId="{2F7225FD-5BAE-43DE-A4B8-CB35085C0DE2}"/>
    <dgm:cxn modelId="{559C8CEF-15A6-4980-9BCA-F26A4D212FAF}" srcId="{0912DA9F-BF03-4C01-8317-A1B6E78E9FD4}" destId="{2D592CF4-D30F-4EB4-92D8-8BF2F4084B67}" srcOrd="1" destOrd="0" parTransId="{62C42FF6-C4C3-4C58-9233-560E53A7ADF8}" sibTransId="{441CD197-41A3-4269-85C9-46ED8C231986}"/>
    <dgm:cxn modelId="{FA56E8F6-B436-40FF-88C7-371241EF9CC9}" srcId="{0912DA9F-BF03-4C01-8317-A1B6E78E9FD4}" destId="{47BD3961-B412-4038-A59E-22B53B37CD61}" srcOrd="2" destOrd="0" parTransId="{F118F42B-790A-4480-90C0-4FBDD4454922}" sibTransId="{C62E353F-1BCD-404B-8077-7215100FBD7B}"/>
    <dgm:cxn modelId="{6F81AAD5-AA79-4070-87A9-0CA026264F41}" type="presParOf" srcId="{D6DA566D-DE41-4A0C-841C-F1660E34EC66}" destId="{F092F78E-B272-4C0D-B23D-A3E1022AA6FF}" srcOrd="0" destOrd="0" presId="urn:microsoft.com/office/officeart/2005/8/layout/hProcess9"/>
    <dgm:cxn modelId="{8BFBB08F-CFA0-4E37-A368-3EFB8833123B}" type="presParOf" srcId="{D6DA566D-DE41-4A0C-841C-F1660E34EC66}" destId="{16F70613-4E89-446E-9665-2FE217CA1BE1}" srcOrd="1" destOrd="0" presId="urn:microsoft.com/office/officeart/2005/8/layout/hProcess9"/>
    <dgm:cxn modelId="{AC9B605E-E7F9-4BF2-BB57-A0C67891D4E7}" type="presParOf" srcId="{16F70613-4E89-446E-9665-2FE217CA1BE1}" destId="{A875FD1E-98B6-4ADE-B641-45AE50645E2E}" srcOrd="0" destOrd="0" presId="urn:microsoft.com/office/officeart/2005/8/layout/hProcess9"/>
    <dgm:cxn modelId="{C68AB246-1F97-4061-ADE6-DB77B4B407C9}" type="presParOf" srcId="{16F70613-4E89-446E-9665-2FE217CA1BE1}" destId="{CA16D9A6-65FB-4656-B4E2-5DBF4799A6EE}" srcOrd="1" destOrd="0" presId="urn:microsoft.com/office/officeart/2005/8/layout/hProcess9"/>
    <dgm:cxn modelId="{C12127D6-1DBC-42B0-9B7C-BB9D5330B767}" type="presParOf" srcId="{16F70613-4E89-446E-9665-2FE217CA1BE1}" destId="{00947378-0414-456E-AE19-0F369A504B61}" srcOrd="2" destOrd="0" presId="urn:microsoft.com/office/officeart/2005/8/layout/hProcess9"/>
    <dgm:cxn modelId="{14C95C4D-1ABB-4A7E-8475-0AB07C784894}" type="presParOf" srcId="{16F70613-4E89-446E-9665-2FE217CA1BE1}" destId="{E71C6E1D-A48C-4804-8DFF-E80504D6A7FC}" srcOrd="3" destOrd="0" presId="urn:microsoft.com/office/officeart/2005/8/layout/hProcess9"/>
    <dgm:cxn modelId="{4E40A130-BFC3-49D1-8957-B6D4BA0F3591}" type="presParOf" srcId="{16F70613-4E89-446E-9665-2FE217CA1BE1}" destId="{FDE9F07E-AF33-4E43-BF6A-1783CEE465E2}" srcOrd="4" destOrd="0" presId="urn:microsoft.com/office/officeart/2005/8/layout/hProcess9"/>
    <dgm:cxn modelId="{BD887B7F-A52E-40C6-938A-6B84719B0701}" type="presParOf" srcId="{16F70613-4E89-446E-9665-2FE217CA1BE1}" destId="{0A15D402-C986-418F-BAF1-CB5C3CCD84F0}" srcOrd="5" destOrd="0" presId="urn:microsoft.com/office/officeart/2005/8/layout/hProcess9"/>
    <dgm:cxn modelId="{49252E70-B981-4633-A373-7770964580FE}" type="presParOf" srcId="{16F70613-4E89-446E-9665-2FE217CA1BE1}" destId="{A657FF6A-3CB4-4EC0-97CB-1E4F43F2EC09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69CA60-4AF3-4A28-920D-0E049CC6FE1C}" type="doc">
      <dgm:prSet loTypeId="urn:microsoft.com/office/officeart/2005/8/layout/vList2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pl-PL"/>
        </a:p>
      </dgm:t>
    </dgm:pt>
    <dgm:pt modelId="{D8D6A5D8-B224-43BE-89A4-90AD7CE90750}">
      <dgm:prSet custT="1"/>
      <dgm:spPr>
        <a:solidFill>
          <a:srgbClr val="A7190E"/>
        </a:solidFill>
      </dgm:spPr>
      <dgm:t>
        <a:bodyPr/>
        <a:lstStyle/>
        <a:p>
          <a:pPr algn="ctr" rtl="0">
            <a:lnSpc>
              <a:spcPct val="120000"/>
            </a:lnSpc>
            <a:spcBef>
              <a:spcPts val="1200"/>
            </a:spcBef>
            <a:spcAft>
              <a:spcPts val="0"/>
            </a:spcAft>
          </a:pPr>
          <a:r>
            <a:rPr lang="pl-PL" sz="2200" dirty="0">
              <a:latin typeface="Cambria" pitchFamily="18" charset="0"/>
            </a:rPr>
            <a:t>Przypomnienia wysyłane są na podany przy zakładaniu konta bibliotecznego adres e-mail </a:t>
          </a:r>
          <a:br>
            <a:rPr lang="pl-PL" sz="2200" dirty="0">
              <a:latin typeface="Cambria" pitchFamily="18" charset="0"/>
            </a:rPr>
          </a:br>
          <a:r>
            <a:rPr lang="pl-PL" sz="2200" dirty="0">
              <a:latin typeface="Cambria" pitchFamily="18" charset="0"/>
            </a:rPr>
            <a:t>10 i 3 dni przed terminem zwrotu</a:t>
          </a:r>
        </a:p>
      </dgm:t>
    </dgm:pt>
    <dgm:pt modelId="{364410A5-8EB5-44B5-A88B-0518351A6AB3}" type="parTrans" cxnId="{4D406795-30B8-4364-B073-5B0130B4AAAA}">
      <dgm:prSet/>
      <dgm:spPr/>
      <dgm:t>
        <a:bodyPr/>
        <a:lstStyle/>
        <a:p>
          <a:endParaRPr lang="pl-PL"/>
        </a:p>
      </dgm:t>
    </dgm:pt>
    <dgm:pt modelId="{FC187881-80CD-40BA-B9DA-22F73B300653}" type="sibTrans" cxnId="{4D406795-30B8-4364-B073-5B0130B4AAAA}">
      <dgm:prSet/>
      <dgm:spPr/>
      <dgm:t>
        <a:bodyPr/>
        <a:lstStyle/>
        <a:p>
          <a:endParaRPr lang="pl-PL"/>
        </a:p>
      </dgm:t>
    </dgm:pt>
    <dgm:pt modelId="{ECDE100E-609F-4F66-89CA-2EAA5F1C286D}">
      <dgm:prSet custT="1"/>
      <dgm:spPr>
        <a:solidFill>
          <a:srgbClr val="A7190E"/>
        </a:solidFill>
      </dgm:spPr>
      <dgm:t>
        <a:bodyPr/>
        <a:lstStyle/>
        <a:p>
          <a:pPr algn="ctr" rtl="0">
            <a:lnSpc>
              <a:spcPct val="120000"/>
            </a:lnSpc>
            <a:spcBef>
              <a:spcPts val="1200"/>
            </a:spcBef>
            <a:spcAft>
              <a:spcPts val="0"/>
            </a:spcAft>
          </a:pPr>
          <a:r>
            <a:rPr lang="pl-PL" sz="2200" dirty="0">
              <a:latin typeface="Cambria" pitchFamily="18" charset="0"/>
            </a:rPr>
            <a:t>Za nieterminowy zwrot książek naliczana jest opłata w wysokości 50 gr od książki za każdy rozpoczynający się dzień po wyznaczonym terminie zwrotu </a:t>
          </a:r>
        </a:p>
      </dgm:t>
    </dgm:pt>
    <dgm:pt modelId="{B4290D3C-A7D7-4811-AC47-81F95919B543}" type="parTrans" cxnId="{07872364-ECFE-4E1D-96FD-C44CCEDB4CB9}">
      <dgm:prSet/>
      <dgm:spPr/>
      <dgm:t>
        <a:bodyPr/>
        <a:lstStyle/>
        <a:p>
          <a:endParaRPr lang="pl-PL"/>
        </a:p>
      </dgm:t>
    </dgm:pt>
    <dgm:pt modelId="{BB2D47DE-A0FD-4D45-89F9-99AF9F7C909E}" type="sibTrans" cxnId="{07872364-ECFE-4E1D-96FD-C44CCEDB4CB9}">
      <dgm:prSet/>
      <dgm:spPr/>
      <dgm:t>
        <a:bodyPr/>
        <a:lstStyle/>
        <a:p>
          <a:endParaRPr lang="pl-PL"/>
        </a:p>
      </dgm:t>
    </dgm:pt>
    <dgm:pt modelId="{1EF693FD-147A-4C5D-ACD0-0BE78D36AB78}" type="pres">
      <dgm:prSet presAssocID="{BA69CA60-4AF3-4A28-920D-0E049CC6FE1C}" presName="linear" presStyleCnt="0">
        <dgm:presLayoutVars>
          <dgm:animLvl val="lvl"/>
          <dgm:resizeHandles val="exact"/>
        </dgm:presLayoutVars>
      </dgm:prSet>
      <dgm:spPr/>
    </dgm:pt>
    <dgm:pt modelId="{627D49C2-423C-471D-9A12-BA476D9C1518}" type="pres">
      <dgm:prSet presAssocID="{D8D6A5D8-B224-43BE-89A4-90AD7CE9075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0318164-B9FF-4C53-B997-9C0ABFBFAAA7}" type="pres">
      <dgm:prSet presAssocID="{FC187881-80CD-40BA-B9DA-22F73B300653}" presName="spacer" presStyleCnt="0"/>
      <dgm:spPr/>
    </dgm:pt>
    <dgm:pt modelId="{9212446F-1E09-4803-B735-CE84BD419FC2}" type="pres">
      <dgm:prSet presAssocID="{ECDE100E-609F-4F66-89CA-2EAA5F1C286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AD34F25-4109-499F-B6C5-15800D56011E}" type="presOf" srcId="{BA69CA60-4AF3-4A28-920D-0E049CC6FE1C}" destId="{1EF693FD-147A-4C5D-ACD0-0BE78D36AB78}" srcOrd="0" destOrd="0" presId="urn:microsoft.com/office/officeart/2005/8/layout/vList2"/>
    <dgm:cxn modelId="{07872364-ECFE-4E1D-96FD-C44CCEDB4CB9}" srcId="{BA69CA60-4AF3-4A28-920D-0E049CC6FE1C}" destId="{ECDE100E-609F-4F66-89CA-2EAA5F1C286D}" srcOrd="1" destOrd="0" parTransId="{B4290D3C-A7D7-4811-AC47-81F95919B543}" sibTransId="{BB2D47DE-A0FD-4D45-89F9-99AF9F7C909E}"/>
    <dgm:cxn modelId="{5674CD73-F85E-4974-88BC-8CC13EE659F5}" type="presOf" srcId="{ECDE100E-609F-4F66-89CA-2EAA5F1C286D}" destId="{9212446F-1E09-4803-B735-CE84BD419FC2}" srcOrd="0" destOrd="0" presId="urn:microsoft.com/office/officeart/2005/8/layout/vList2"/>
    <dgm:cxn modelId="{4D406795-30B8-4364-B073-5B0130B4AAAA}" srcId="{BA69CA60-4AF3-4A28-920D-0E049CC6FE1C}" destId="{D8D6A5D8-B224-43BE-89A4-90AD7CE90750}" srcOrd="0" destOrd="0" parTransId="{364410A5-8EB5-44B5-A88B-0518351A6AB3}" sibTransId="{FC187881-80CD-40BA-B9DA-22F73B300653}"/>
    <dgm:cxn modelId="{8F32A79A-5193-4836-8830-0F94002AD11B}" type="presOf" srcId="{D8D6A5D8-B224-43BE-89A4-90AD7CE90750}" destId="{627D49C2-423C-471D-9A12-BA476D9C1518}" srcOrd="0" destOrd="0" presId="urn:microsoft.com/office/officeart/2005/8/layout/vList2"/>
    <dgm:cxn modelId="{65C8D8E3-F2E4-4E64-B227-7304F5C38127}" type="presParOf" srcId="{1EF693FD-147A-4C5D-ACD0-0BE78D36AB78}" destId="{627D49C2-423C-471D-9A12-BA476D9C1518}" srcOrd="0" destOrd="0" presId="urn:microsoft.com/office/officeart/2005/8/layout/vList2"/>
    <dgm:cxn modelId="{28405A83-110A-4E5F-A736-4897474C50E0}" type="presParOf" srcId="{1EF693FD-147A-4C5D-ACD0-0BE78D36AB78}" destId="{20318164-B9FF-4C53-B997-9C0ABFBFAAA7}" srcOrd="1" destOrd="0" presId="urn:microsoft.com/office/officeart/2005/8/layout/vList2"/>
    <dgm:cxn modelId="{CA9AD74E-2D00-46DD-B94C-5A69F892139A}" type="presParOf" srcId="{1EF693FD-147A-4C5D-ACD0-0BE78D36AB78}" destId="{9212446F-1E09-4803-B735-CE84BD419FC2}" srcOrd="2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2F78E-B272-4C0D-B23D-A3E1022AA6FF}">
      <dsp:nvSpPr>
        <dsp:cNvPr id="0" name=""/>
        <dsp:cNvSpPr/>
      </dsp:nvSpPr>
      <dsp:spPr>
        <a:xfrm>
          <a:off x="648478" y="0"/>
          <a:ext cx="7161132" cy="4860925"/>
        </a:xfrm>
        <a:prstGeom prst="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5FD1E-98B6-4ADE-B641-45AE50645E2E}">
      <dsp:nvSpPr>
        <dsp:cNvPr id="0" name=""/>
        <dsp:cNvSpPr/>
      </dsp:nvSpPr>
      <dsp:spPr>
        <a:xfrm>
          <a:off x="4216" y="1458277"/>
          <a:ext cx="2028055" cy="1944370"/>
        </a:xfrm>
        <a:prstGeom prst="roundRect">
          <a:avLst/>
        </a:prstGeom>
        <a:solidFill>
          <a:srgbClr val="A7190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latin typeface="Cambria" pitchFamily="18" charset="0"/>
            </a:rPr>
            <a:t>Sprawdź </a:t>
          </a:r>
          <a:br>
            <a:rPr lang="pl-PL" sz="1500" kern="1200" dirty="0">
              <a:latin typeface="Cambria" pitchFamily="18" charset="0"/>
            </a:rPr>
          </a:br>
          <a:r>
            <a:rPr lang="pl-PL" sz="1500" kern="1200" dirty="0">
              <a:latin typeface="Cambria" pitchFamily="18" charset="0"/>
            </a:rPr>
            <a:t>w katalogu, czy egzemplarz jest dostępny</a:t>
          </a:r>
        </a:p>
      </dsp:txBody>
      <dsp:txXfrm>
        <a:off x="99132" y="1553193"/>
        <a:ext cx="1838223" cy="1754538"/>
      </dsp:txXfrm>
    </dsp:sp>
    <dsp:sp modelId="{00947378-0414-456E-AE19-0F369A504B61}">
      <dsp:nvSpPr>
        <dsp:cNvPr id="0" name=""/>
        <dsp:cNvSpPr/>
      </dsp:nvSpPr>
      <dsp:spPr>
        <a:xfrm>
          <a:off x="2133674" y="1458277"/>
          <a:ext cx="2028055" cy="1944370"/>
        </a:xfrm>
        <a:prstGeom prst="roundRect">
          <a:avLst/>
        </a:prstGeom>
        <a:solidFill>
          <a:srgbClr val="A7190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latin typeface="Cambria" pitchFamily="18" charset="0"/>
            </a:rPr>
            <a:t>Zapisz na kartce sygnaturę</a:t>
          </a:r>
        </a:p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latin typeface="Cambria" pitchFamily="18" charset="0"/>
            </a:rPr>
            <a:t>(np. 345456/1)</a:t>
          </a:r>
        </a:p>
      </dsp:txBody>
      <dsp:txXfrm>
        <a:off x="2228590" y="1553193"/>
        <a:ext cx="1838223" cy="1754538"/>
      </dsp:txXfrm>
    </dsp:sp>
    <dsp:sp modelId="{FDE9F07E-AF33-4E43-BF6A-1783CEE465E2}">
      <dsp:nvSpPr>
        <dsp:cNvPr id="0" name=""/>
        <dsp:cNvSpPr/>
      </dsp:nvSpPr>
      <dsp:spPr>
        <a:xfrm>
          <a:off x="4263132" y="1458277"/>
          <a:ext cx="2028055" cy="1944370"/>
        </a:xfrm>
        <a:prstGeom prst="roundRect">
          <a:avLst/>
        </a:prstGeom>
        <a:solidFill>
          <a:srgbClr val="A7190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latin typeface="Cambria" pitchFamily="18" charset="0"/>
            </a:rPr>
            <a:t>Zapisz autora i tytuł książki, którą chcesz wypożyczyć</a:t>
          </a:r>
        </a:p>
      </dsp:txBody>
      <dsp:txXfrm>
        <a:off x="4358048" y="1553193"/>
        <a:ext cx="1838223" cy="1754538"/>
      </dsp:txXfrm>
    </dsp:sp>
    <dsp:sp modelId="{A657FF6A-3CB4-4EC0-97CB-1E4F43F2EC09}">
      <dsp:nvSpPr>
        <dsp:cNvPr id="0" name=""/>
        <dsp:cNvSpPr/>
      </dsp:nvSpPr>
      <dsp:spPr>
        <a:xfrm>
          <a:off x="6392590" y="1458277"/>
          <a:ext cx="2028055" cy="1944370"/>
        </a:xfrm>
        <a:prstGeom prst="roundRect">
          <a:avLst/>
        </a:prstGeom>
        <a:solidFill>
          <a:srgbClr val="A7190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latin typeface="Cambria" pitchFamily="18" charset="0"/>
            </a:rPr>
            <a:t>Podejdź do dyżurującego bibliotekarza, by przekazać mu kartkę z wszystkimi danymi i poczekaj chwilę na realizację zamówienia </a:t>
          </a:r>
        </a:p>
      </dsp:txBody>
      <dsp:txXfrm>
        <a:off x="6487506" y="1553193"/>
        <a:ext cx="1838223" cy="17545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D49C2-423C-471D-9A12-BA476D9C1518}">
      <dsp:nvSpPr>
        <dsp:cNvPr id="0" name=""/>
        <dsp:cNvSpPr/>
      </dsp:nvSpPr>
      <dsp:spPr>
        <a:xfrm>
          <a:off x="0" y="296005"/>
          <a:ext cx="6913017" cy="1482974"/>
        </a:xfrm>
        <a:prstGeom prst="roundRect">
          <a:avLst/>
        </a:prstGeom>
        <a:solidFill>
          <a:srgbClr val="A7190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200" kern="1200" dirty="0">
              <a:latin typeface="Cambria" pitchFamily="18" charset="0"/>
            </a:rPr>
            <a:t>Przypomnienia wysyłane są na podany przy zakładaniu konta bibliotecznego adres e-mail </a:t>
          </a:r>
          <a:br>
            <a:rPr lang="pl-PL" sz="2200" kern="1200" dirty="0">
              <a:latin typeface="Cambria" pitchFamily="18" charset="0"/>
            </a:rPr>
          </a:br>
          <a:r>
            <a:rPr lang="pl-PL" sz="2200" kern="1200" dirty="0">
              <a:latin typeface="Cambria" pitchFamily="18" charset="0"/>
            </a:rPr>
            <a:t>10 i 3 dni przed terminem zwrotu</a:t>
          </a:r>
        </a:p>
      </dsp:txBody>
      <dsp:txXfrm>
        <a:off x="72393" y="368398"/>
        <a:ext cx="6768231" cy="1338188"/>
      </dsp:txXfrm>
    </dsp:sp>
    <dsp:sp modelId="{9212446F-1E09-4803-B735-CE84BD419FC2}">
      <dsp:nvSpPr>
        <dsp:cNvPr id="0" name=""/>
        <dsp:cNvSpPr/>
      </dsp:nvSpPr>
      <dsp:spPr>
        <a:xfrm>
          <a:off x="0" y="1966180"/>
          <a:ext cx="6913017" cy="1482974"/>
        </a:xfrm>
        <a:prstGeom prst="roundRect">
          <a:avLst/>
        </a:prstGeom>
        <a:solidFill>
          <a:srgbClr val="A7190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12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200" kern="1200" dirty="0">
              <a:latin typeface="Cambria" pitchFamily="18" charset="0"/>
            </a:rPr>
            <a:t>Za nieterminowy zwrot książek naliczana jest opłata w wysokości 50 gr od książki za każdy rozpoczynający się dzień po wyznaczonym terminie zwrotu </a:t>
          </a:r>
        </a:p>
      </dsp:txBody>
      <dsp:txXfrm>
        <a:off x="72393" y="2038573"/>
        <a:ext cx="6768231" cy="1338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100282" tIns="50141" rIns="100282" bIns="50141" rtlCol="0"/>
          <a:lstStyle>
            <a:lvl1pPr algn="l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100282" tIns="50141" rIns="100282" bIns="50141" rtlCol="0"/>
          <a:lstStyle>
            <a:lvl1pPr algn="r">
              <a:defRPr sz="13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AD9FEDE-B211-4B90-8046-15A257A725EC}" type="datetimeFigureOut">
              <a:rPr lang="pl-PL"/>
              <a:pPr>
                <a:defRPr/>
              </a:pPr>
              <a:t>22.02.2021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lIns="100282" tIns="50141" rIns="100282" bIns="50141" rtlCol="0" anchor="b"/>
          <a:lstStyle>
            <a:lvl1pPr algn="l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</p:spPr>
        <p:txBody>
          <a:bodyPr vert="horz" wrap="square" lIns="100282" tIns="50141" rIns="100282" bIns="5014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4679B8EB-2D51-4F27-BB72-7FE65DBDF94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75822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100282" tIns="50141" rIns="100282" bIns="50141" rtlCol="0"/>
          <a:lstStyle>
            <a:lvl1pPr algn="l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100282" tIns="50141" rIns="100282" bIns="50141" rtlCol="0"/>
          <a:lstStyle>
            <a:lvl1pPr algn="r">
              <a:defRPr sz="13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090490E-6772-4644-827C-BE6023992F71}" type="datetimeFigureOut">
              <a:rPr lang="pl-PL"/>
              <a:pPr>
                <a:defRPr/>
              </a:pPr>
              <a:t>22.02.2021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0282" tIns="50141" rIns="100282" bIns="50141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100282" tIns="50141" rIns="100282" bIns="50141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lIns="100282" tIns="50141" rIns="100282" bIns="50141" rtlCol="0" anchor="b"/>
          <a:lstStyle>
            <a:lvl1pPr algn="l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</p:spPr>
        <p:txBody>
          <a:bodyPr vert="horz" wrap="square" lIns="100282" tIns="50141" rIns="100282" bIns="5014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05959565-85A6-41F1-98DC-457629D622F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528327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9565-85A6-41F1-98DC-457629D622F0}" type="slidenum">
              <a:rPr lang="pl-PL" altLang="pl-PL" smtClean="0"/>
              <a:pPr/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658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9565-85A6-41F1-98DC-457629D622F0}" type="slidenum">
              <a:rPr lang="pl-PL" altLang="pl-PL" smtClean="0"/>
              <a:pPr/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9825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Limit w każdej bibliotece jest osobny.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9565-85A6-41F1-98DC-457629D622F0}" type="slidenum">
              <a:rPr lang="pl-PL" altLang="pl-PL" smtClean="0"/>
              <a:pPr/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7933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9565-85A6-41F1-98DC-457629D622F0}" type="slidenum">
              <a:rPr lang="pl-PL" altLang="pl-PL" smtClean="0"/>
              <a:pPr/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93067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Wyjątek prace doktorskie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9565-85A6-41F1-98DC-457629D622F0}" type="slidenum">
              <a:rPr lang="pl-PL" altLang="pl-PL" smtClean="0"/>
              <a:pPr/>
              <a:t>20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37951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9565-85A6-41F1-98DC-457629D622F0}" type="slidenum">
              <a:rPr lang="pl-PL" altLang="pl-PL" smtClean="0"/>
              <a:pPr/>
              <a:t>23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14171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9565-85A6-41F1-98DC-457629D622F0}" type="slidenum">
              <a:rPr lang="pl-PL" altLang="pl-PL" smtClean="0"/>
              <a:pPr/>
              <a:t>24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83727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lang="pl-PL" dirty="0"/>
            </a:b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9565-85A6-41F1-98DC-457629D622F0}" type="slidenum">
              <a:rPr lang="pl-PL" altLang="pl-PL" smtClean="0"/>
              <a:pPr/>
              <a:t>33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25521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 bwMode="auto">
          <a:xfrm>
            <a:off x="290513" y="2420938"/>
            <a:ext cx="8640762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endParaRPr lang="pl-PL" kern="0" dirty="0">
              <a:latin typeface="Calibri" panose="020F050202020403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9515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ymbol zastępczy obrazu 2"/>
          <p:cNvSpPr>
            <a:spLocks noGrp="1"/>
          </p:cNvSpPr>
          <p:nvPr>
            <p:ph type="pic" idx="1"/>
          </p:nvPr>
        </p:nvSpPr>
        <p:spPr>
          <a:xfrm>
            <a:off x="1403648" y="1988840"/>
            <a:ext cx="7614402" cy="47525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9" name="Symbol zastępczy tekstu 2"/>
          <p:cNvSpPr>
            <a:spLocks noGrp="1"/>
          </p:cNvSpPr>
          <p:nvPr>
            <p:ph type="body" idx="11"/>
          </p:nvPr>
        </p:nvSpPr>
        <p:spPr>
          <a:xfrm>
            <a:off x="1403648" y="116632"/>
            <a:ext cx="7614402" cy="1728192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799549587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307D5AE3-8A77-4778-A0BC-BC652ABB3D8E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16632"/>
            <a:ext cx="2407096" cy="6696744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55576" y="116632"/>
            <a:ext cx="5721424" cy="66967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2053130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951538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ymbol zastępczy tekstu 2"/>
          <p:cNvSpPr>
            <a:spLocks noGrp="1"/>
          </p:cNvSpPr>
          <p:nvPr>
            <p:ph type="body" idx="10"/>
          </p:nvPr>
        </p:nvSpPr>
        <p:spPr>
          <a:xfrm>
            <a:off x="4704169" y="2492896"/>
            <a:ext cx="4313881" cy="1152128"/>
          </a:xfrm>
          <a:solidFill>
            <a:srgbClr val="C00000"/>
          </a:solidFill>
        </p:spPr>
        <p:txBody>
          <a:bodyPr lIns="108000" rIns="10800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Symbol zastępczy obrazu 2"/>
          <p:cNvSpPr>
            <a:spLocks noGrp="1"/>
          </p:cNvSpPr>
          <p:nvPr>
            <p:ph type="pic" idx="1"/>
          </p:nvPr>
        </p:nvSpPr>
        <p:spPr>
          <a:xfrm>
            <a:off x="1403648" y="116632"/>
            <a:ext cx="3168352" cy="66247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10" name="Symbol zastępczy tekstu 2"/>
          <p:cNvSpPr>
            <a:spLocks noGrp="1"/>
          </p:cNvSpPr>
          <p:nvPr>
            <p:ph type="body" idx="11"/>
          </p:nvPr>
        </p:nvSpPr>
        <p:spPr>
          <a:xfrm>
            <a:off x="4704169" y="116632"/>
            <a:ext cx="4313881" cy="2232248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zawartości 2"/>
          <p:cNvSpPr>
            <a:spLocks noGrp="1"/>
          </p:cNvSpPr>
          <p:nvPr>
            <p:ph sz="half" idx="12"/>
          </p:nvPr>
        </p:nvSpPr>
        <p:spPr>
          <a:xfrm>
            <a:off x="4704169" y="3861048"/>
            <a:ext cx="4313882" cy="2880320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3299273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06449A3C-CB05-42B7-9CD4-5BAEB81004EF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5" y="1556792"/>
            <a:ext cx="8262476" cy="5256584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8" name="Symbol zastępczy tekstu 2"/>
          <p:cNvSpPr>
            <a:spLocks noGrp="1"/>
          </p:cNvSpPr>
          <p:nvPr>
            <p:ph type="body" idx="10"/>
          </p:nvPr>
        </p:nvSpPr>
        <p:spPr>
          <a:xfrm>
            <a:off x="755575" y="116632"/>
            <a:ext cx="8284723" cy="50405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Symbol zastępczy tekstu 2"/>
          <p:cNvSpPr>
            <a:spLocks noGrp="1"/>
          </p:cNvSpPr>
          <p:nvPr>
            <p:ph type="body" idx="11"/>
          </p:nvPr>
        </p:nvSpPr>
        <p:spPr>
          <a:xfrm>
            <a:off x="755575" y="620688"/>
            <a:ext cx="8284724" cy="86409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48479459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F9BC7464-973B-4303-9E2B-A0184DC8ECA9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Symbol zastępczy obrazu 2"/>
          <p:cNvSpPr>
            <a:spLocks noGrp="1"/>
          </p:cNvSpPr>
          <p:nvPr>
            <p:ph type="pic" idx="1"/>
          </p:nvPr>
        </p:nvSpPr>
        <p:spPr>
          <a:xfrm>
            <a:off x="755575" y="1844823"/>
            <a:ext cx="3672409" cy="49685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9" name="Symbol zastępczy zawartości 2"/>
          <p:cNvSpPr>
            <a:spLocks noGrp="1"/>
          </p:cNvSpPr>
          <p:nvPr>
            <p:ph idx="11"/>
          </p:nvPr>
        </p:nvSpPr>
        <p:spPr>
          <a:xfrm>
            <a:off x="4571428" y="1844823"/>
            <a:ext cx="4465067" cy="496855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4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116632"/>
            <a:ext cx="8262475" cy="86409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Symbol zastępczy tekstu 2"/>
          <p:cNvSpPr>
            <a:spLocks noGrp="1"/>
          </p:cNvSpPr>
          <p:nvPr>
            <p:ph type="body" idx="10"/>
          </p:nvPr>
        </p:nvSpPr>
        <p:spPr>
          <a:xfrm>
            <a:off x="755575" y="1120625"/>
            <a:ext cx="8280920" cy="508175"/>
          </a:xfrm>
          <a:solidFill>
            <a:srgbClr val="C00000"/>
          </a:solidFill>
        </p:spPr>
        <p:txBody>
          <a:bodyPr lIns="108000" rIns="10800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12629899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6E0C48F2-1F3E-42CB-A732-4B3965D441FE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5" y="1628800"/>
            <a:ext cx="4032449" cy="5112567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sz="half" idx="11"/>
          </p:nvPr>
        </p:nvSpPr>
        <p:spPr>
          <a:xfrm>
            <a:off x="4932040" y="1628801"/>
            <a:ext cx="4108259" cy="5112566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/>
          <p:cNvSpPr>
            <a:spLocks noGrp="1"/>
          </p:cNvSpPr>
          <p:nvPr>
            <p:ph type="body" idx="10"/>
          </p:nvPr>
        </p:nvSpPr>
        <p:spPr>
          <a:xfrm>
            <a:off x="755575" y="44624"/>
            <a:ext cx="8284723" cy="50405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548680"/>
            <a:ext cx="8284724" cy="86409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45711490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69783A02-2816-4ABB-A151-E36A233E141F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Symbol zastępczy zawartości 2"/>
          <p:cNvSpPr>
            <a:spLocks noGrp="1"/>
          </p:cNvSpPr>
          <p:nvPr>
            <p:ph sz="half" idx="1"/>
          </p:nvPr>
        </p:nvSpPr>
        <p:spPr>
          <a:xfrm>
            <a:off x="755576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zawartości 2"/>
          <p:cNvSpPr>
            <a:spLocks noGrp="1"/>
          </p:cNvSpPr>
          <p:nvPr>
            <p:ph sz="half" idx="11"/>
          </p:nvPr>
        </p:nvSpPr>
        <p:spPr>
          <a:xfrm>
            <a:off x="5004048" y="1628800"/>
            <a:ext cx="4050414" cy="518457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2"/>
          </p:nvPr>
        </p:nvSpPr>
        <p:spPr>
          <a:xfrm>
            <a:off x="755575" y="116632"/>
            <a:ext cx="8262475" cy="86409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idx="10"/>
          </p:nvPr>
        </p:nvSpPr>
        <p:spPr>
          <a:xfrm>
            <a:off x="755576" y="1120625"/>
            <a:ext cx="4050414" cy="508175"/>
          </a:xfrm>
          <a:solidFill>
            <a:srgbClr val="C00000"/>
          </a:solidFill>
        </p:spPr>
        <p:txBody>
          <a:bodyPr lIns="108000" rIns="10800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Symbol zastępczy tekstu 2"/>
          <p:cNvSpPr>
            <a:spLocks noGrp="1"/>
          </p:cNvSpPr>
          <p:nvPr>
            <p:ph type="body" idx="13"/>
          </p:nvPr>
        </p:nvSpPr>
        <p:spPr>
          <a:xfrm>
            <a:off x="5004048" y="1120625"/>
            <a:ext cx="4050414" cy="508175"/>
          </a:xfrm>
          <a:solidFill>
            <a:srgbClr val="C00000"/>
          </a:solidFill>
        </p:spPr>
        <p:txBody>
          <a:bodyPr lIns="108000" rIns="10800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910271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1429698C-0AD4-4BA4-8468-793C4F319F4A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3312368" cy="13184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39952" y="116632"/>
            <a:ext cx="4896544" cy="66247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3568" y="1435100"/>
            <a:ext cx="3312368" cy="53062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8529782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30D188C8-7F32-452A-AFCF-767A59A89017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53952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755576" y="283"/>
            <a:ext cx="8388046" cy="4727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253952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633185301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AA134567-6631-48FB-9B20-503A0C6D9CC7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80920" cy="1548656"/>
          </a:xfrm>
        </p:spPr>
        <p:txBody>
          <a:bodyPr/>
          <a:lstStyle>
            <a:lvl1pPr>
              <a:defRPr b="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55576" y="1772816"/>
            <a:ext cx="8280920" cy="496855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6176407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115888"/>
            <a:ext cx="828040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1773238"/>
            <a:ext cx="82804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ransition>
    <p:randomBar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0"/>
          </p:nvPr>
        </p:nvSpPr>
        <p:spPr>
          <a:xfrm>
            <a:off x="4670525" y="116632"/>
            <a:ext cx="4313881" cy="1152128"/>
          </a:xfrm>
        </p:spPr>
        <p:txBody>
          <a:bodyPr/>
          <a:lstStyle/>
          <a:p>
            <a:pPr algn="ctr"/>
            <a:r>
              <a:rPr lang="pl-PL" altLang="pl-PL" dirty="0">
                <a:latin typeface="Cambria" panose="02040503050406030204" pitchFamily="18" charset="0"/>
              </a:rPr>
              <a:t>Biblioteka Politechniki Wrocławskiej</a:t>
            </a:r>
            <a:endParaRPr lang="pl-PL" dirty="0"/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9" r="34049"/>
          <a:stretch>
            <a:fillRect/>
          </a:stretch>
        </p:blipFill>
        <p:spPr/>
      </p:pic>
      <p:sp>
        <p:nvSpPr>
          <p:cNvPr id="5" name="Symbol zastępczy zawartości 4"/>
          <p:cNvSpPr>
            <a:spLocks noGrp="1"/>
          </p:cNvSpPr>
          <p:nvPr>
            <p:ph sz="half" idx="12"/>
          </p:nvPr>
        </p:nvSpPr>
        <p:spPr>
          <a:xfrm>
            <a:off x="4704169" y="2708920"/>
            <a:ext cx="4313882" cy="4032448"/>
          </a:xfrm>
        </p:spPr>
        <p:txBody>
          <a:bodyPr/>
          <a:lstStyle/>
          <a:p>
            <a:pPr marL="0" indent="0" algn="ctr">
              <a:buNone/>
            </a:pPr>
            <a:r>
              <a:rPr lang="pl-PL" altLang="pl-PL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Szkolenie biblioteczne</a:t>
            </a:r>
            <a:br>
              <a:rPr lang="pl-PL" altLang="pl-PL" sz="3200" b="1" dirty="0">
                <a:solidFill>
                  <a:srgbClr val="C00000"/>
                </a:solidFill>
                <a:latin typeface="Cambria" panose="02040503050406030204" pitchFamily="18" charset="0"/>
              </a:rPr>
            </a:br>
            <a:r>
              <a:rPr lang="pl-PL" altLang="pl-PL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dla studentów I roku</a:t>
            </a:r>
          </a:p>
          <a:p>
            <a:pPr marL="0" indent="0" algn="ctr">
              <a:buNone/>
            </a:pPr>
            <a:endParaRPr lang="pl-PL" altLang="pl-PL" sz="3200" b="1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pl-PL" altLang="pl-PL" sz="3200" b="1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pl-PL" altLang="pl-PL" sz="3200" b="1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pl-PL" altLang="pl-PL" sz="2000" b="1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pl-PL" altLang="pl-PL" sz="2000" b="1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pl-PL" altLang="pl-PL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rok akademicki 2020/2021</a:t>
            </a:r>
          </a:p>
          <a:p>
            <a:pPr algn="ctr"/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859390117"/>
      </p:ext>
    </p:extLst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2254250" y="4800600"/>
            <a:ext cx="5486400" cy="566738"/>
          </a:xfrm>
        </p:spPr>
        <p:txBody>
          <a:bodyPr/>
          <a:lstStyle/>
          <a:p>
            <a:endParaRPr lang="pl-PL" altLang="pl-PL"/>
          </a:p>
        </p:txBody>
      </p:sp>
      <p:pic>
        <p:nvPicPr>
          <p:cNvPr id="2" name="Symbol zastępczy obrazu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204864"/>
            <a:ext cx="8280846" cy="3670257"/>
          </a:xfr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971600" y="404664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sz="2800" dirty="0">
                <a:latin typeface="Cambria" panose="02040503050406030204" pitchFamily="18" charset="0"/>
              </a:rPr>
              <a:t>… którą można dowolnie rozwijać i zawężać …</a:t>
            </a:r>
            <a:endParaRPr lang="pl-PL" sz="2800" dirty="0"/>
          </a:p>
        </p:txBody>
      </p:sp>
      <p:sp>
        <p:nvSpPr>
          <p:cNvPr id="5" name="Strzałka w prawo 4"/>
          <p:cNvSpPr/>
          <p:nvPr/>
        </p:nvSpPr>
        <p:spPr>
          <a:xfrm>
            <a:off x="622607" y="2861502"/>
            <a:ext cx="576064" cy="288032"/>
          </a:xfrm>
          <a:prstGeom prst="rightArrow">
            <a:avLst>
              <a:gd name="adj1" fmla="val 35979"/>
              <a:gd name="adj2" fmla="val 92890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prawo 6"/>
          <p:cNvSpPr/>
          <p:nvPr/>
        </p:nvSpPr>
        <p:spPr>
          <a:xfrm>
            <a:off x="630559" y="4912058"/>
            <a:ext cx="576064" cy="288032"/>
          </a:xfrm>
          <a:prstGeom prst="rightArrow">
            <a:avLst>
              <a:gd name="adj1" fmla="val 35979"/>
              <a:gd name="adj2" fmla="val 92890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418269"/>
      </p:ext>
    </p:extLst>
  </p:cSld>
  <p:clrMapOvr>
    <a:masterClrMapping/>
  </p:clrMapOvr>
  <p:transition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ymbol zastępczy tekstu 3"/>
          <p:cNvSpPr>
            <a:spLocks noGrp="1"/>
          </p:cNvSpPr>
          <p:nvPr>
            <p:ph type="body" idx="12"/>
          </p:nvPr>
        </p:nvSpPr>
        <p:spPr>
          <a:xfrm>
            <a:off x="755650" y="115888"/>
            <a:ext cx="8262938" cy="865187"/>
          </a:xfrm>
        </p:spPr>
        <p:txBody>
          <a:bodyPr/>
          <a:lstStyle/>
          <a:p>
            <a:r>
              <a:rPr lang="pl-PL" altLang="pl-PL" sz="3600" dirty="0">
                <a:latin typeface="Cambria" panose="02040503050406030204" pitchFamily="18" charset="0"/>
              </a:rPr>
              <a:t>Logowanie do systemu bibliotecznego</a:t>
            </a:r>
          </a:p>
        </p:txBody>
      </p:sp>
      <p:sp>
        <p:nvSpPr>
          <p:cNvPr id="15365" name="Symbol zastępczy tekstu 4"/>
          <p:cNvSpPr>
            <a:spLocks noGrp="1"/>
          </p:cNvSpPr>
          <p:nvPr>
            <p:ph type="body" idx="10"/>
          </p:nvPr>
        </p:nvSpPr>
        <p:spPr>
          <a:xfrm>
            <a:off x="755650" y="1269132"/>
            <a:ext cx="8280400" cy="647700"/>
          </a:xfrm>
        </p:spPr>
        <p:txBody>
          <a:bodyPr/>
          <a:lstStyle/>
          <a:p>
            <a:endParaRPr lang="pl-PL" altLang="pl-PL" b="1" dirty="0">
              <a:latin typeface="Cambria" panose="02040503050406030204" pitchFamily="18" charset="0"/>
            </a:endParaRPr>
          </a:p>
          <a:p>
            <a:r>
              <a:rPr lang="pl-PL" altLang="pl-PL" sz="2800" dirty="0">
                <a:latin typeface="Cambria" panose="02040503050406030204" pitchFamily="18" charset="0"/>
              </a:rPr>
              <a:t>Tak jak do elektronicznej poczty studenckiej</a:t>
            </a:r>
          </a:p>
          <a:p>
            <a:endParaRPr lang="pl-PL" altLang="pl-PL" dirty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755650" y="2213918"/>
            <a:ext cx="8532812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l-PL" altLang="pl-PL" sz="2000" kern="0" dirty="0">
                <a:latin typeface="Cambria" panose="02040503050406030204" pitchFamily="18" charset="0"/>
              </a:rPr>
              <a:t>login: nr albumu</a:t>
            </a:r>
          </a:p>
          <a:p>
            <a:r>
              <a:rPr lang="pl-PL" altLang="pl-PL" sz="2000" kern="0" dirty="0">
                <a:latin typeface="Cambria" panose="02040503050406030204" pitchFamily="18" charset="0"/>
              </a:rPr>
              <a:t>hasło: takie jak do poczty studenckiej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36613" t="26201" r="36612" b="22000"/>
          <a:stretch/>
        </p:blipFill>
        <p:spPr>
          <a:xfrm>
            <a:off x="2425459" y="2996952"/>
            <a:ext cx="3377046" cy="36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68352"/>
      </p:ext>
    </p:extLst>
  </p:cSld>
  <p:clrMapOvr>
    <a:masterClrMapping/>
  </p:clrMapOvr>
  <p:transition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96984"/>
            <a:ext cx="8388350" cy="3270548"/>
          </a:xfr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971600" y="404664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sz="2800" dirty="0">
                <a:latin typeface="Cambria" panose="02040503050406030204" pitchFamily="18" charset="0"/>
              </a:rPr>
              <a:t>… teraz wystarczy złożyć zamówienie…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521" r="43304" b="57486"/>
          <a:stretch/>
        </p:blipFill>
        <p:spPr>
          <a:xfrm>
            <a:off x="1691680" y="4365104"/>
            <a:ext cx="5184000" cy="216000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8" name="Strzałka w prawo 7"/>
          <p:cNvSpPr/>
          <p:nvPr/>
        </p:nvSpPr>
        <p:spPr>
          <a:xfrm>
            <a:off x="7735564" y="2933404"/>
            <a:ext cx="576064" cy="288032"/>
          </a:xfrm>
          <a:prstGeom prst="rightArrow">
            <a:avLst>
              <a:gd name="adj1" fmla="val 35979"/>
              <a:gd name="adj2" fmla="val 92890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prawo 8"/>
          <p:cNvSpPr/>
          <p:nvPr/>
        </p:nvSpPr>
        <p:spPr>
          <a:xfrm>
            <a:off x="4355976" y="5647076"/>
            <a:ext cx="720080" cy="360040"/>
          </a:xfrm>
          <a:prstGeom prst="rightArrow">
            <a:avLst>
              <a:gd name="adj1" fmla="val 49969"/>
              <a:gd name="adj2" fmla="val 100862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5746318"/>
      </p:ext>
    </p:extLst>
  </p:cSld>
  <p:clrMapOvr>
    <a:masterClrMapping/>
  </p:clrMapOvr>
  <p:transition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1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4" b="57521"/>
          <a:stretch/>
        </p:blipFill>
        <p:spPr>
          <a:xfrm>
            <a:off x="933210" y="2333624"/>
            <a:ext cx="7555571" cy="138340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971600" y="404664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sz="2800" dirty="0">
                <a:latin typeface="Cambria" panose="02040503050406030204" pitchFamily="18" charset="0"/>
              </a:rPr>
              <a:t>…zamówienie zostało już zarejestrowane,</a:t>
            </a:r>
            <a:br>
              <a:rPr lang="pl-PL" altLang="pl-PL" sz="2800" dirty="0">
                <a:latin typeface="Cambria" panose="02040503050406030204" pitchFamily="18" charset="0"/>
              </a:rPr>
            </a:br>
            <a:r>
              <a:rPr lang="pl-PL" altLang="pl-PL" sz="2800" dirty="0">
                <a:latin typeface="Cambria" panose="02040503050406030204" pitchFamily="18" charset="0"/>
              </a:rPr>
              <a:t> sprawdź kiedy możesz je odebrać…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8" b="57085"/>
          <a:stretch/>
        </p:blipFill>
        <p:spPr>
          <a:xfrm>
            <a:off x="933209" y="4210050"/>
            <a:ext cx="7555571" cy="1451198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5" name="Strzałka w prawo 4"/>
          <p:cNvSpPr/>
          <p:nvPr/>
        </p:nvSpPr>
        <p:spPr>
          <a:xfrm rot="16200000">
            <a:off x="6998786" y="3208387"/>
            <a:ext cx="648071" cy="369218"/>
          </a:xfrm>
          <a:prstGeom prst="rightArrow">
            <a:avLst>
              <a:gd name="adj1" fmla="val 41744"/>
              <a:gd name="adj2" fmla="val 83950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 w prawo 5"/>
          <p:cNvSpPr/>
          <p:nvPr/>
        </p:nvSpPr>
        <p:spPr>
          <a:xfrm rot="16200000">
            <a:off x="6651054" y="5157192"/>
            <a:ext cx="720080" cy="288032"/>
          </a:xfrm>
          <a:prstGeom prst="rightArrow">
            <a:avLst>
              <a:gd name="adj1" fmla="val 50000"/>
              <a:gd name="adj2" fmla="val 97090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895105"/>
      </p:ext>
    </p:extLst>
  </p:cSld>
  <p:clrMapOvr>
    <a:masterClrMapping/>
  </p:clrMapOvr>
  <p:transition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71600" y="40466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3600" dirty="0">
                <a:latin typeface="Cambria" panose="02040503050406030204" pitchFamily="18" charset="0"/>
              </a:rPr>
              <a:t>Zamawianie skanów</a:t>
            </a:r>
            <a:endParaRPr lang="pl-PL" sz="3600" dirty="0"/>
          </a:p>
        </p:txBody>
      </p:sp>
      <p:sp>
        <p:nvSpPr>
          <p:cNvPr id="8" name="Prostokąt 7"/>
          <p:cNvSpPr/>
          <p:nvPr/>
        </p:nvSpPr>
        <p:spPr>
          <a:xfrm>
            <a:off x="1043608" y="1844824"/>
            <a:ext cx="748883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Cambria" panose="02040503050406030204" pitchFamily="18" charset="0"/>
              </a:rPr>
              <a:t>Wszystkie osoby posiadające aktywne konto biblioteczne mogą w katalogu bibliotecznym Primo złożyć zamówienie na skan materiałów udostępnianych w czytelni.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Cambria" panose="02040503050406030204" pitchFamily="18" charset="0"/>
              </a:rPr>
              <a:t>Można zamawiać  artykuły z czasopism jak również fragmenty książek np. poszczególne rozdziały.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Cambria" panose="02040503050406030204" pitchFamily="18" charset="0"/>
              </a:rPr>
              <a:t>Dzienny limit zamówień jednego użytkownika wynosi 5 zamówień we wszystkich bibliotekach </a:t>
            </a:r>
            <a:r>
              <a:rPr lang="pl-PL" sz="2000" dirty="0" err="1">
                <a:latin typeface="Cambria" panose="02040503050406030204" pitchFamily="18" charset="0"/>
              </a:rPr>
              <a:t>PWr</a:t>
            </a:r>
            <a:r>
              <a:rPr lang="pl-PL" sz="2000" dirty="0">
                <a:latin typeface="Cambria" panose="02040503050406030204" pitchFamily="18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Cambria" panose="02040503050406030204" pitchFamily="18" charset="0"/>
              </a:rPr>
              <a:t>Limit zamówienia z jednej książki nie może przekroczyć 20% całości. </a:t>
            </a:r>
            <a:r>
              <a:rPr lang="pl-PL" sz="2000" b="1" dirty="0">
                <a:latin typeface="Cambria" panose="02040503050406030204" pitchFamily="18" charset="0"/>
              </a:rPr>
              <a:t>Nie skanujemy całych książek!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Cambria" panose="02040503050406030204" pitchFamily="18" charset="0"/>
              </a:rPr>
              <a:t>Zamówienia będą realizowane według kolejności zgłoszeń.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000" dirty="0" err="1">
                <a:latin typeface="Cambria" panose="02040503050406030204" pitchFamily="18" charset="0"/>
              </a:rPr>
              <a:t>Skan</a:t>
            </a:r>
            <a:r>
              <a:rPr lang="pl-PL" sz="2000" dirty="0">
                <a:latin typeface="Cambria" panose="02040503050406030204" pitchFamily="18" charset="0"/>
              </a:rPr>
              <a:t> zostanie wysłany na adres mailowy użytkownika podany przy rejestracji w systemie bibliotecznym ALEPH do dwóch dni roboczych od złożenia zamówienia.</a:t>
            </a:r>
          </a:p>
        </p:txBody>
      </p:sp>
      <p:sp>
        <p:nvSpPr>
          <p:cNvPr id="12" name="Symbol zastępczy tekstu 4"/>
          <p:cNvSpPr>
            <a:spLocks noGrp="1"/>
          </p:cNvSpPr>
          <p:nvPr>
            <p:ph type="body" idx="4294967295"/>
          </p:nvPr>
        </p:nvSpPr>
        <p:spPr>
          <a:xfrm>
            <a:off x="755650" y="1120775"/>
            <a:ext cx="8280400" cy="508000"/>
          </a:xfrm>
          <a:prstGeom prst="rect">
            <a:avLst/>
          </a:prstGeom>
          <a:solidFill>
            <a:srgbClr val="C00000"/>
          </a:solidFill>
        </p:spPr>
        <p:txBody>
          <a:bodyPr/>
          <a:lstStyle/>
          <a:p>
            <a:endParaRPr lang="pl-PL" alt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69526"/>
      </p:ext>
    </p:extLst>
  </p:cSld>
  <p:clrMapOvr>
    <a:masterClrMapping/>
  </p:clrMapOvr>
  <p:transition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2254250" y="4800600"/>
            <a:ext cx="5486400" cy="566738"/>
          </a:xfrm>
        </p:spPr>
        <p:txBody>
          <a:bodyPr/>
          <a:lstStyle/>
          <a:p>
            <a:endParaRPr lang="pl-PL" alt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971600" y="404664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latin typeface="Cambria" panose="02040503050406030204" pitchFamily="18" charset="0"/>
              </a:rPr>
              <a:t>Zamówienia składa się przez katalog Primo</a:t>
            </a:r>
          </a:p>
          <a:p>
            <a:pPr algn="ctr"/>
            <a:endParaRPr lang="pl-PL" sz="2800" dirty="0"/>
          </a:p>
        </p:txBody>
      </p:sp>
      <p:sp>
        <p:nvSpPr>
          <p:cNvPr id="4" name="Symbol zastępczy obrazu 3"/>
          <p:cNvSpPr>
            <a:spLocks noGrp="1"/>
          </p:cNvSpPr>
          <p:nvPr>
            <p:ph type="pic" idx="1"/>
          </p:nvPr>
        </p:nvSpPr>
        <p:spPr/>
      </p:sp>
      <p:sp>
        <p:nvSpPr>
          <p:cNvPr id="6" name="Prostokąt 5"/>
          <p:cNvSpPr/>
          <p:nvPr/>
        </p:nvSpPr>
        <p:spPr>
          <a:xfrm>
            <a:off x="1592796" y="1052736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Cambria" panose="02040503050406030204" pitchFamily="18" charset="0"/>
              </a:rPr>
              <a:t>Po wyszukaniu tytułu można, przy niektórych publikacjach, uzyskać dostęp do spisu treści. </a:t>
            </a:r>
          </a:p>
        </p:txBody>
      </p:sp>
      <p:pic>
        <p:nvPicPr>
          <p:cNvPr id="9" name="Obraz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0"/>
          <a:stretch/>
        </p:blipFill>
        <p:spPr>
          <a:xfrm>
            <a:off x="1457191" y="2492896"/>
            <a:ext cx="6984816" cy="3024336"/>
          </a:xfrm>
          <a:prstGeom prst="rect">
            <a:avLst/>
          </a:prstGeom>
        </p:spPr>
      </p:pic>
      <p:sp>
        <p:nvSpPr>
          <p:cNvPr id="10" name="Strzałka w prawo 9"/>
          <p:cNvSpPr/>
          <p:nvPr/>
        </p:nvSpPr>
        <p:spPr>
          <a:xfrm>
            <a:off x="6228184" y="4509120"/>
            <a:ext cx="720080" cy="360040"/>
          </a:xfrm>
          <a:prstGeom prst="rightArrow">
            <a:avLst>
              <a:gd name="adj1" fmla="val 49969"/>
              <a:gd name="adj2" fmla="val 100862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735431"/>
      </p:ext>
    </p:extLst>
  </p:cSld>
  <p:clrMapOvr>
    <a:masterClrMapping/>
  </p:clrMapOvr>
  <p:transition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71600" y="404664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latin typeface="Cambria" panose="02040503050406030204" pitchFamily="18" charset="0"/>
              </a:rPr>
              <a:t>Dostęp do spisu treści widoczny jest po kliknięciu w tytuł książki lub jej szczegóły</a:t>
            </a:r>
          </a:p>
        </p:txBody>
      </p:sp>
      <p:grpSp>
        <p:nvGrpSpPr>
          <p:cNvPr id="15" name="Grupa 14"/>
          <p:cNvGrpSpPr/>
          <p:nvPr/>
        </p:nvGrpSpPr>
        <p:grpSpPr>
          <a:xfrm>
            <a:off x="1115616" y="1988840"/>
            <a:ext cx="7632848" cy="4032448"/>
            <a:chOff x="1115616" y="1988840"/>
            <a:chExt cx="7632848" cy="4032448"/>
          </a:xfrm>
        </p:grpSpPr>
        <p:pic>
          <p:nvPicPr>
            <p:cNvPr id="8" name="Obraz 7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07"/>
            <a:stretch/>
          </p:blipFill>
          <p:spPr bwMode="auto">
            <a:xfrm>
              <a:off x="1115616" y="1988840"/>
              <a:ext cx="7531183" cy="403244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Prostokąt zaokrąglony 9"/>
            <p:cNvSpPr/>
            <p:nvPr/>
          </p:nvSpPr>
          <p:spPr>
            <a:xfrm>
              <a:off x="6814243" y="5232189"/>
              <a:ext cx="711898" cy="141027"/>
            </a:xfrm>
            <a:prstGeom prst="roundRect">
              <a:avLst>
                <a:gd name="adj" fmla="val 49794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2" name="Grupa 11"/>
            <p:cNvGrpSpPr/>
            <p:nvPr/>
          </p:nvGrpSpPr>
          <p:grpSpPr>
            <a:xfrm>
              <a:off x="6720409" y="1988840"/>
              <a:ext cx="2028055" cy="1061713"/>
              <a:chOff x="6392590" y="1458277"/>
              <a:chExt cx="2028055" cy="1944370"/>
            </a:xfrm>
          </p:grpSpPr>
          <p:sp>
            <p:nvSpPr>
              <p:cNvPr id="13" name="Prostokąt zaokrąglony 12"/>
              <p:cNvSpPr/>
              <p:nvPr/>
            </p:nvSpPr>
            <p:spPr>
              <a:xfrm>
                <a:off x="6392590" y="1458277"/>
                <a:ext cx="2028055" cy="1944370"/>
              </a:xfrm>
              <a:prstGeom prst="roundRect">
                <a:avLst/>
              </a:prstGeom>
              <a:solidFill>
                <a:srgbClr val="A7190E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Prostokąt 13"/>
              <p:cNvSpPr/>
              <p:nvPr/>
            </p:nvSpPr>
            <p:spPr>
              <a:xfrm>
                <a:off x="6487506" y="1553193"/>
                <a:ext cx="1838223" cy="175453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lvl="0" algn="ctr" defTabSz="6667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l-PL" sz="1500" kern="1200" dirty="0">
                    <a:latin typeface="Cambria" pitchFamily="18" charset="0"/>
                  </a:rPr>
                  <a:t>Spis treści otworzy się w nowym oknie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0741319"/>
      </p:ext>
    </p:extLst>
  </p:cSld>
  <p:clrMapOvr>
    <a:masterClrMapping/>
  </p:clrMapOvr>
  <p:transition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71600" y="40466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3600" dirty="0">
                <a:latin typeface="Cambria" panose="02040503050406030204" pitchFamily="18" charset="0"/>
              </a:rPr>
              <a:t>Zamawianie </a:t>
            </a:r>
            <a:r>
              <a:rPr lang="pl-PL" altLang="pl-PL" sz="3600" dirty="0" err="1">
                <a:latin typeface="Cambria" panose="02040503050406030204" pitchFamily="18" charset="0"/>
              </a:rPr>
              <a:t>skanów</a:t>
            </a:r>
            <a:r>
              <a:rPr lang="pl-PL" altLang="pl-PL" sz="3600" dirty="0">
                <a:latin typeface="Cambria" panose="02040503050406030204" pitchFamily="18" charset="0"/>
              </a:rPr>
              <a:t> spisu treści</a:t>
            </a:r>
            <a:endParaRPr lang="pl-PL" sz="3600" dirty="0"/>
          </a:p>
        </p:txBody>
      </p:sp>
      <p:sp>
        <p:nvSpPr>
          <p:cNvPr id="8" name="Prostokąt 7"/>
          <p:cNvSpPr/>
          <p:nvPr/>
        </p:nvSpPr>
        <p:spPr>
          <a:xfrm>
            <a:off x="1043608" y="2078846"/>
            <a:ext cx="7488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Cambria" panose="02040503050406030204" pitchFamily="18" charset="0"/>
              </a:rPr>
              <a:t>Jeżeli w katalogu Primo nie ma spisu treści, a nie znamy dokładnych stron jakich potrzebujemy, to zawsze można złożyć zamówienie na </a:t>
            </a:r>
            <a:r>
              <a:rPr lang="pl-PL" sz="2000" dirty="0" err="1">
                <a:latin typeface="Cambria" panose="02040503050406030204" pitchFamily="18" charset="0"/>
              </a:rPr>
              <a:t>skan</a:t>
            </a:r>
            <a:r>
              <a:rPr lang="pl-PL" sz="2000" dirty="0">
                <a:latin typeface="Cambria" panose="02040503050406030204" pitchFamily="18" charset="0"/>
              </a:rPr>
              <a:t> spisu treści. W takich sytuacjach w polu „strony” należy wpisać „spis treści”.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Cambria" panose="02040503050406030204" pitchFamily="18" charset="0"/>
              </a:rPr>
              <a:t>Po otrzymaniu spisu treści można złożyć kolejne zamówienie </a:t>
            </a:r>
            <a:br>
              <a:rPr lang="pl-PL" sz="2000" dirty="0">
                <a:latin typeface="Cambria" panose="02040503050406030204" pitchFamily="18" charset="0"/>
              </a:rPr>
            </a:br>
            <a:r>
              <a:rPr lang="pl-PL" sz="2000" dirty="0">
                <a:latin typeface="Cambria" panose="02040503050406030204" pitchFamily="18" charset="0"/>
              </a:rPr>
              <a:t>na wybrany fragment.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Cambria" panose="02040503050406030204" pitchFamily="18" charset="0"/>
              </a:rPr>
              <a:t>Zamówienie </a:t>
            </a:r>
            <a:r>
              <a:rPr lang="pl-PL" sz="2000" dirty="0" err="1">
                <a:latin typeface="Cambria" panose="02040503050406030204" pitchFamily="18" charset="0"/>
              </a:rPr>
              <a:t>skanu</a:t>
            </a:r>
            <a:r>
              <a:rPr lang="pl-PL" sz="2000" dirty="0">
                <a:latin typeface="Cambria" panose="02040503050406030204" pitchFamily="18" charset="0"/>
              </a:rPr>
              <a:t> spisu treści nie zmniejsza dziennego limitu </a:t>
            </a:r>
            <a:br>
              <a:rPr lang="pl-PL" sz="2000" dirty="0">
                <a:latin typeface="Cambria" panose="02040503050406030204" pitchFamily="18" charset="0"/>
              </a:rPr>
            </a:br>
            <a:r>
              <a:rPr lang="pl-PL" sz="2000" dirty="0">
                <a:latin typeface="Cambria" panose="02040503050406030204" pitchFamily="18" charset="0"/>
              </a:rPr>
              <a:t>(5 zamówień).</a:t>
            </a:r>
          </a:p>
        </p:txBody>
      </p:sp>
      <p:sp>
        <p:nvSpPr>
          <p:cNvPr id="12" name="Symbol zastępczy tekstu 4"/>
          <p:cNvSpPr>
            <a:spLocks noGrp="1"/>
          </p:cNvSpPr>
          <p:nvPr>
            <p:ph type="body" idx="4294967295"/>
          </p:nvPr>
        </p:nvSpPr>
        <p:spPr>
          <a:xfrm>
            <a:off x="755650" y="1120775"/>
            <a:ext cx="8280400" cy="508000"/>
          </a:xfrm>
          <a:prstGeom prst="rect">
            <a:avLst/>
          </a:prstGeom>
          <a:solidFill>
            <a:srgbClr val="C00000"/>
          </a:solidFill>
        </p:spPr>
        <p:txBody>
          <a:bodyPr/>
          <a:lstStyle/>
          <a:p>
            <a:endParaRPr lang="pl-PL" alt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01491"/>
      </p:ext>
    </p:extLst>
  </p:cSld>
  <p:clrMapOvr>
    <a:masterClrMapping/>
  </p:clrMapOvr>
  <p:transition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71600" y="188640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latin typeface="Cambria" panose="02040503050406030204" pitchFamily="18" charset="0"/>
              </a:rPr>
              <a:t>Przechodzimy do lokalizacji i klikamy „Zamówienie skanu”…</a:t>
            </a:r>
          </a:p>
        </p:txBody>
      </p:sp>
      <p:grpSp>
        <p:nvGrpSpPr>
          <p:cNvPr id="6" name="Grupa 5"/>
          <p:cNvGrpSpPr/>
          <p:nvPr/>
        </p:nvGrpSpPr>
        <p:grpSpPr>
          <a:xfrm>
            <a:off x="971600" y="1196752"/>
            <a:ext cx="7956376" cy="1944216"/>
            <a:chOff x="971600" y="1196752"/>
            <a:chExt cx="7956376" cy="1944216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600" y="1196752"/>
              <a:ext cx="7956376" cy="1944216"/>
            </a:xfrm>
            <a:prstGeom prst="rect">
              <a:avLst/>
            </a:prstGeom>
          </p:spPr>
        </p:pic>
        <p:sp>
          <p:nvSpPr>
            <p:cNvPr id="11" name="Strzałka w prawo 10"/>
            <p:cNvSpPr/>
            <p:nvPr/>
          </p:nvSpPr>
          <p:spPr>
            <a:xfrm rot="10800000">
              <a:off x="7884368" y="2276872"/>
              <a:ext cx="576064" cy="288032"/>
            </a:xfrm>
            <a:prstGeom prst="rightArrow">
              <a:avLst>
                <a:gd name="adj1" fmla="val 35979"/>
                <a:gd name="adj2" fmla="val 92890"/>
              </a:avLst>
            </a:prstGeom>
            <a:solidFill>
              <a:srgbClr val="A7190E"/>
            </a:solidFill>
            <a:ln>
              <a:solidFill>
                <a:srgbClr val="A7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971600" y="3356992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Cambria" panose="02040503050406030204" pitchFamily="18" charset="0"/>
              </a:rPr>
              <a:t>…wpisujemy zakres stron i klikamy „Zamówienie skanu”.</a:t>
            </a:r>
          </a:p>
        </p:txBody>
      </p:sp>
      <p:grpSp>
        <p:nvGrpSpPr>
          <p:cNvPr id="7" name="Grupa 6"/>
          <p:cNvGrpSpPr/>
          <p:nvPr/>
        </p:nvGrpSpPr>
        <p:grpSpPr>
          <a:xfrm>
            <a:off x="2712715" y="3933056"/>
            <a:ext cx="4716016" cy="2470294"/>
            <a:chOff x="2712715" y="3933056"/>
            <a:chExt cx="4716016" cy="2470294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2715" y="3933056"/>
              <a:ext cx="4716016" cy="2470294"/>
            </a:xfrm>
            <a:prstGeom prst="rect">
              <a:avLst/>
            </a:prstGeom>
          </p:spPr>
        </p:pic>
        <p:sp>
          <p:nvSpPr>
            <p:cNvPr id="15" name="Strzałka w prawo 14"/>
            <p:cNvSpPr/>
            <p:nvPr/>
          </p:nvSpPr>
          <p:spPr>
            <a:xfrm rot="10800000">
              <a:off x="5940152" y="5733256"/>
              <a:ext cx="576064" cy="288032"/>
            </a:xfrm>
            <a:prstGeom prst="rightArrow">
              <a:avLst>
                <a:gd name="adj1" fmla="val 35979"/>
                <a:gd name="adj2" fmla="val 92890"/>
              </a:avLst>
            </a:prstGeom>
            <a:solidFill>
              <a:srgbClr val="A7190E"/>
            </a:solidFill>
            <a:ln>
              <a:solidFill>
                <a:srgbClr val="A7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Strzałka w prawo 15"/>
            <p:cNvSpPr/>
            <p:nvPr/>
          </p:nvSpPr>
          <p:spPr>
            <a:xfrm>
              <a:off x="4156906" y="6085701"/>
              <a:ext cx="576064" cy="288032"/>
            </a:xfrm>
            <a:prstGeom prst="rightArrow">
              <a:avLst>
                <a:gd name="adj1" fmla="val 35979"/>
                <a:gd name="adj2" fmla="val 92890"/>
              </a:avLst>
            </a:prstGeom>
            <a:solidFill>
              <a:srgbClr val="A7190E"/>
            </a:solidFill>
            <a:ln>
              <a:solidFill>
                <a:srgbClr val="A7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8" name="Objaśnienie owalne 7"/>
          <p:cNvSpPr/>
          <p:nvPr/>
        </p:nvSpPr>
        <p:spPr>
          <a:xfrm>
            <a:off x="6636643" y="4869160"/>
            <a:ext cx="1535757" cy="821705"/>
          </a:xfrm>
          <a:prstGeom prst="wedgeEllipseCallou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6660232" y="4869160"/>
            <a:ext cx="1535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>
                <a:latin typeface="Cambria" panose="02040503050406030204" pitchFamily="18" charset="0"/>
              </a:rPr>
              <a:t>Chcesz poznać zawartość książki? Wpisz w polu strony „spis treści”</a:t>
            </a:r>
          </a:p>
        </p:txBody>
      </p:sp>
    </p:spTree>
    <p:extLst>
      <p:ext uri="{BB962C8B-B14F-4D97-AF65-F5344CB8AC3E}">
        <p14:creationId xmlns:p14="http://schemas.microsoft.com/office/powerpoint/2010/main" val="3042201741"/>
      </p:ext>
    </p:extLst>
  </p:cSld>
  <p:clrMapOvr>
    <a:masterClrMapping/>
  </p:clrMapOvr>
  <p:transition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71600" y="188640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latin typeface="Cambria" panose="02040503050406030204" pitchFamily="18" charset="0"/>
              </a:rPr>
              <a:t>Zamówienie zostało złożone.</a:t>
            </a:r>
          </a:p>
          <a:p>
            <a:pPr algn="ctr"/>
            <a:endParaRPr lang="pl-PL" sz="2800" dirty="0">
              <a:latin typeface="Cambria" panose="020405030504060302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83568" y="4797152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Cambria" panose="02040503050406030204" pitchFamily="18" charset="0"/>
              </a:rPr>
              <a:t>Jeżeli bibliotekarz zauważy nieścisłości w zamówieniu skontaktuje się na adres mailowy podany przy zakładaniu konta w systemie ALEPH.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24" y="908721"/>
            <a:ext cx="5405152" cy="313364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762408" y="4797152"/>
            <a:ext cx="30243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>
                <a:latin typeface="Cambria" panose="02040503050406030204" pitchFamily="18" charset="0"/>
              </a:rPr>
              <a:t>Skan</a:t>
            </a:r>
            <a:r>
              <a:rPr lang="pl-PL" sz="2000" dirty="0">
                <a:latin typeface="Cambria" panose="02040503050406030204" pitchFamily="18" charset="0"/>
              </a:rPr>
              <a:t> zostanie wysłany po</a:t>
            </a:r>
          </a:p>
          <a:p>
            <a:pPr algn="ctr"/>
            <a:r>
              <a:rPr lang="pl-PL" sz="2000" dirty="0">
                <a:latin typeface="Cambria" panose="02040503050406030204" pitchFamily="18" charset="0"/>
              </a:rPr>
              <a:t>wykonaniu i obróbce na</a:t>
            </a:r>
          </a:p>
          <a:p>
            <a:pPr algn="ctr"/>
            <a:r>
              <a:rPr lang="pl-PL" sz="2000" dirty="0">
                <a:latin typeface="Cambria" panose="02040503050406030204" pitchFamily="18" charset="0"/>
              </a:rPr>
              <a:t>adres mailowy</a:t>
            </a:r>
          </a:p>
          <a:p>
            <a:pPr algn="ctr"/>
            <a:r>
              <a:rPr lang="pl-PL" sz="2000" dirty="0">
                <a:latin typeface="Cambria" panose="02040503050406030204" pitchFamily="18" charset="0"/>
              </a:rPr>
              <a:t>użytkownika – prosimy</a:t>
            </a:r>
          </a:p>
          <a:p>
            <a:pPr algn="ctr"/>
            <a:r>
              <a:rPr lang="pl-PL" sz="2000" dirty="0">
                <a:latin typeface="Cambria" panose="02040503050406030204" pitchFamily="18" charset="0"/>
              </a:rPr>
              <a:t>o cierpliwość.</a:t>
            </a:r>
          </a:p>
        </p:txBody>
      </p:sp>
    </p:spTree>
    <p:extLst>
      <p:ext uri="{BB962C8B-B14F-4D97-AF65-F5344CB8AC3E}">
        <p14:creationId xmlns:p14="http://schemas.microsoft.com/office/powerpoint/2010/main" val="1335940873"/>
      </p:ext>
    </p:extLst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Schemat_CWINT_2017Bordo - schemat_cwint_2017.pdf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11550" r="17314" b="3270"/>
          <a:stretch/>
        </p:blipFill>
        <p:spPr>
          <a:xfrm>
            <a:off x="822702" y="548680"/>
            <a:ext cx="8103951" cy="576064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ymbol zastępczy tekstu 3"/>
          <p:cNvSpPr>
            <a:spLocks noGrp="1"/>
          </p:cNvSpPr>
          <p:nvPr>
            <p:ph type="body" idx="12"/>
          </p:nvPr>
        </p:nvSpPr>
        <p:spPr>
          <a:xfrm>
            <a:off x="755650" y="115888"/>
            <a:ext cx="8262938" cy="865187"/>
          </a:xfrm>
        </p:spPr>
        <p:txBody>
          <a:bodyPr/>
          <a:lstStyle/>
          <a:p>
            <a:r>
              <a:rPr lang="pl-PL" altLang="pl-PL" sz="3600" dirty="0">
                <a:latin typeface="Cambria" panose="02040503050406030204" pitchFamily="18" charset="0"/>
              </a:rPr>
              <a:t>Pilnuj terminu odbioru książek!</a:t>
            </a:r>
            <a:endParaRPr lang="pl-PL" altLang="pl-PL" sz="3600" dirty="0"/>
          </a:p>
        </p:txBody>
      </p:sp>
      <p:sp>
        <p:nvSpPr>
          <p:cNvPr id="15365" name="Symbol zastępczy tekstu 4"/>
          <p:cNvSpPr>
            <a:spLocks noGrp="1"/>
          </p:cNvSpPr>
          <p:nvPr>
            <p:ph type="body" idx="10"/>
          </p:nvPr>
        </p:nvSpPr>
        <p:spPr>
          <a:xfrm>
            <a:off x="755650" y="1120774"/>
            <a:ext cx="8280400" cy="632643"/>
          </a:xfrm>
        </p:spPr>
        <p:txBody>
          <a:bodyPr/>
          <a:lstStyle/>
          <a:p>
            <a:endParaRPr lang="pl-PL" altLang="pl-PL" b="1" dirty="0"/>
          </a:p>
        </p:txBody>
      </p:sp>
      <p:graphicFrame>
        <p:nvGraphicFramePr>
          <p:cNvPr id="7" name="Group 172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2195736" y="1883747"/>
          <a:ext cx="4752528" cy="4262059"/>
        </p:xfrm>
        <a:graphic>
          <a:graphicData uri="http://schemas.openxmlformats.org/drawingml/2006/table">
            <a:tbl>
              <a:tblPr/>
              <a:tblGrid>
                <a:gridCol w="2301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1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128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Terminy odbioru książek zamówionych </a:t>
                      </a:r>
                      <a:b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</a:b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w Bibliotekach </a:t>
                      </a:r>
                      <a:r>
                        <a:rPr kumimoji="0" lang="pl-PL" altLang="pl-PL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PWr</a:t>
                      </a: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*</a:t>
                      </a:r>
                      <a:endParaRPr kumimoji="0" lang="pl-PL" altLang="pl-PL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8582" marR="118582" marT="59291" marB="59291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55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Dzień zamówienia</a:t>
                      </a:r>
                      <a:endParaRPr kumimoji="0" lang="pl-PL" altLang="pl-P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8582" marR="118582" marT="59291" marB="59291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Ostatni dzień odbioru</a:t>
                      </a:r>
                      <a:endParaRPr kumimoji="0" lang="pl-PL" altLang="pl-PL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118582" marR="118582" marT="59291" marB="59291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12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poniedziałek 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8582" marR="118582" marT="59291" marB="59291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środa do 14</a:t>
                      </a:r>
                      <a:r>
                        <a:rPr kumimoji="0" lang="pl-PL" altLang="pl-PL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00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8582" marR="118582" marT="59291" marB="59291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31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wtorek 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8582" marR="118582" marT="59291" marB="59291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czwartek do 14</a:t>
                      </a:r>
                      <a:r>
                        <a:rPr kumimoji="0" lang="pl-PL" altLang="pl-PL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00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8582" marR="118582" marT="59291" marB="59291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31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środa 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8582" marR="118582" marT="59291" marB="59291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piątek do 14</a:t>
                      </a:r>
                      <a:r>
                        <a:rPr kumimoji="0" lang="pl-PL" altLang="pl-PL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00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8582" marR="118582" marT="59291" marB="59291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12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czwartek </a:t>
                      </a:r>
                      <a:endParaRPr kumimoji="0" lang="pl-PL" altLang="pl-P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8582" marR="118582" marT="59291" marB="59291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poniedziałek do 14</a:t>
                      </a:r>
                      <a:r>
                        <a:rPr kumimoji="0" lang="pl-PL" altLang="pl-PL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00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8582" marR="118582" marT="59291" marB="59291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49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piątek 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8582" marR="118582" marT="59291" marB="59291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wtorek do 14</a:t>
                      </a:r>
                      <a:r>
                        <a:rPr kumimoji="0" lang="pl-PL" altLang="pl-PL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cs typeface="Arial" panose="020B0604020202020204" pitchFamily="34" charset="0"/>
                        </a:rPr>
                        <a:t>00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18582" marR="118582" marT="59291" marB="59291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971550" y="6433591"/>
            <a:ext cx="7560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latin typeface="Cambria" panose="02040503050406030204" pitchFamily="18" charset="0"/>
              </a:rPr>
              <a:t>* Godziny otwarcia bibliotek mogą ulec zmianie. Informację o zmianach zamieszczane są na stronie WWW Biblioteki.</a:t>
            </a:r>
          </a:p>
        </p:txBody>
      </p:sp>
    </p:spTree>
    <p:extLst>
      <p:ext uri="{BB962C8B-B14F-4D97-AF65-F5344CB8AC3E}">
        <p14:creationId xmlns:p14="http://schemas.microsoft.com/office/powerpoint/2010/main" val="97558311"/>
      </p:ext>
    </p:extLst>
  </p:cSld>
  <p:clrMapOvr>
    <a:masterClrMapping/>
  </p:clrMapOvr>
  <p:transition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71600" y="40466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3600" dirty="0">
                <a:latin typeface="Cambria" panose="02040503050406030204" pitchFamily="18" charset="0"/>
              </a:rPr>
              <a:t>Reżim sanitarny w Bibliotece</a:t>
            </a:r>
            <a:endParaRPr lang="pl-PL" altLang="pl-PL" sz="3600" dirty="0"/>
          </a:p>
        </p:txBody>
      </p:sp>
      <p:sp>
        <p:nvSpPr>
          <p:cNvPr id="8" name="Prostokąt 7"/>
          <p:cNvSpPr/>
          <p:nvPr/>
        </p:nvSpPr>
        <p:spPr>
          <a:xfrm>
            <a:off x="1043608" y="2078846"/>
            <a:ext cx="74888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Cambria" panose="02040503050406030204" pitchFamily="18" charset="0"/>
              </a:rPr>
              <a:t>W Wypożyczalni Głównej jednocześnie mogą przebywać 2 osoby (spoza personelu biblioteki).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Cambria" panose="02040503050406030204" pitchFamily="18" charset="0"/>
              </a:rPr>
              <a:t>W Bibliotece Beletrystycznej może przebywać jedna osoba (spoza </a:t>
            </a:r>
            <a:r>
              <a:rPr lang="pl-PL" sz="2000">
                <a:latin typeface="Cambria" panose="02040503050406030204" pitchFamily="18" charset="0"/>
              </a:rPr>
              <a:t>personelu biblioteki).</a:t>
            </a:r>
            <a:endParaRPr lang="pl-PL" sz="2000" dirty="0">
              <a:latin typeface="Cambria" panose="020405030504060302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Cambria" panose="02040503050406030204" pitchFamily="18" charset="0"/>
              </a:rPr>
              <a:t>Każdy wchodzący musi mieć maseczkę ochronną. Osoby bez maseczek nie zostaną obsłużone.</a:t>
            </a:r>
            <a:br>
              <a:rPr lang="pl-PL" sz="2000" dirty="0">
                <a:latin typeface="Cambria" panose="02040503050406030204" pitchFamily="18" charset="0"/>
              </a:rPr>
            </a:br>
            <a:r>
              <a:rPr lang="pl-PL" sz="2000" dirty="0">
                <a:latin typeface="Cambria" panose="02040503050406030204" pitchFamily="18" charset="0"/>
              </a:rPr>
              <a:t>(Zasada nie dotyczy dzieci do lat 4.)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Cambria" panose="02040503050406030204" pitchFamily="18" charset="0"/>
              </a:rPr>
              <a:t>Obowiązkowa dezynfekcja rąk przed podejściem do stanowiska.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Cambria" panose="02040503050406030204" pitchFamily="18" charset="0"/>
              </a:rPr>
              <a:t>W kolejce należy zachować ok. 2 metrowych odstępów między oczekującymi.</a:t>
            </a:r>
          </a:p>
        </p:txBody>
      </p:sp>
      <p:sp>
        <p:nvSpPr>
          <p:cNvPr id="12" name="Symbol zastępczy tekstu 4"/>
          <p:cNvSpPr>
            <a:spLocks noGrp="1"/>
          </p:cNvSpPr>
          <p:nvPr>
            <p:ph type="body" idx="4294967295"/>
          </p:nvPr>
        </p:nvSpPr>
        <p:spPr>
          <a:xfrm>
            <a:off x="755650" y="1120775"/>
            <a:ext cx="8280400" cy="508000"/>
          </a:xfrm>
          <a:prstGeom prst="rect">
            <a:avLst/>
          </a:prstGeom>
          <a:solidFill>
            <a:srgbClr val="C00000"/>
          </a:solidFill>
        </p:spPr>
        <p:txBody>
          <a:bodyPr/>
          <a:lstStyle/>
          <a:p>
            <a:endParaRPr lang="pl-PL" alt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13088"/>
      </p:ext>
    </p:extLst>
  </p:cSld>
  <p:clrMapOvr>
    <a:masterClrMapping/>
  </p:clrMapOvr>
  <p:transition>
    <p:randomBa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755650" y="1556742"/>
            <a:ext cx="4049713" cy="4968602"/>
          </a:xfrm>
        </p:spPr>
        <p:txBody>
          <a:bodyPr/>
          <a:lstStyle/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endParaRPr lang="pl-PL" altLang="pl-PL" sz="1800" dirty="0">
              <a:latin typeface="Cambria" panose="02040503050406030204" pitchFamily="18" charset="0"/>
            </a:endParaRPr>
          </a:p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latin typeface="Cambria" panose="02040503050406030204" pitchFamily="18" charset="0"/>
              </a:rPr>
              <a:t>Zamówione drogą elektroniczną zbiory należy odebrać w bibliotece do której zostały zamówione:</a:t>
            </a:r>
          </a:p>
          <a:p>
            <a:pPr marL="581025" lvl="1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latin typeface="Cambria" panose="02040503050406030204" pitchFamily="18" charset="0"/>
              </a:rPr>
              <a:t>Wypożyczalnia Główna</a:t>
            </a:r>
            <a:br>
              <a:rPr lang="pl-PL" sz="1600" dirty="0">
                <a:latin typeface="Cambria" panose="02040503050406030204" pitchFamily="18" charset="0"/>
              </a:rPr>
            </a:br>
            <a:r>
              <a:rPr lang="pl-PL" sz="1600" dirty="0">
                <a:latin typeface="Cambria" panose="02040503050406030204" pitchFamily="18" charset="0"/>
              </a:rPr>
              <a:t>(bud. A1, pok. 307A);</a:t>
            </a:r>
          </a:p>
          <a:p>
            <a:pPr marL="581025" lvl="1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latin typeface="Cambria" panose="02040503050406030204" pitchFamily="18" charset="0"/>
              </a:rPr>
              <a:t>Biblioteka Beletrystyczna</a:t>
            </a:r>
            <a:br>
              <a:rPr lang="pl-PL" sz="1600" dirty="0">
                <a:latin typeface="Cambria" panose="02040503050406030204" pitchFamily="18" charset="0"/>
              </a:rPr>
            </a:br>
            <a:r>
              <a:rPr lang="pl-PL" sz="1600" dirty="0">
                <a:latin typeface="Cambria" panose="02040503050406030204" pitchFamily="18" charset="0"/>
              </a:rPr>
              <a:t>(bud. A1, </a:t>
            </a:r>
            <a:r>
              <a:rPr lang="pl-PL" sz="1600" dirty="0" err="1">
                <a:latin typeface="Cambria" panose="02040503050406030204" pitchFamily="18" charset="0"/>
              </a:rPr>
              <a:t>pok</a:t>
            </a:r>
            <a:r>
              <a:rPr lang="pl-PL" sz="1600" dirty="0">
                <a:latin typeface="Cambria" panose="02040503050406030204" pitchFamily="18" charset="0"/>
              </a:rPr>
              <a:t> 308);</a:t>
            </a:r>
          </a:p>
          <a:p>
            <a:pPr marL="581025" lvl="1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latin typeface="Cambria" panose="02040503050406030204" pitchFamily="18" charset="0"/>
              </a:rPr>
              <a:t>Biblioteki Tematyczne.</a:t>
            </a:r>
          </a:p>
        </p:txBody>
      </p:sp>
      <p:sp>
        <p:nvSpPr>
          <p:cNvPr id="17411" name="Symbol zastępczy zawartości 2"/>
          <p:cNvSpPr>
            <a:spLocks noGrp="1"/>
          </p:cNvSpPr>
          <p:nvPr>
            <p:ph sz="half" idx="11"/>
          </p:nvPr>
        </p:nvSpPr>
        <p:spPr>
          <a:xfrm>
            <a:off x="5003800" y="1556792"/>
            <a:ext cx="4051300" cy="5112792"/>
          </a:xfrm>
        </p:spPr>
        <p:txBody>
          <a:bodyPr/>
          <a:lstStyle/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endParaRPr lang="pl-PL" altLang="pl-PL" sz="1800" dirty="0">
              <a:latin typeface="Cambria" panose="02040503050406030204" pitchFamily="18" charset="0"/>
            </a:endParaRPr>
          </a:p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2000" dirty="0">
                <a:latin typeface="Cambria" panose="02040503050406030204" pitchFamily="18" charset="0"/>
              </a:rPr>
              <a:t>Punktem zwrotu dla książek wypożyczonych z Wypożyczalni Głównej oraz Biblioteki Beletrystycznej jest Czytelnia Główna (bud. A1, pok. 307).</a:t>
            </a:r>
          </a:p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2000" dirty="0">
                <a:latin typeface="Cambria" panose="02040503050406030204" pitchFamily="18" charset="0"/>
              </a:rPr>
              <a:t>Książki wypożyczone w Bibliotekach Tematycznych należy zwracać w Bibliotekach z których zostały wypożyczone.</a:t>
            </a:r>
          </a:p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2000" dirty="0">
                <a:latin typeface="Cambria" panose="02040503050406030204" pitchFamily="18" charset="0"/>
              </a:rPr>
              <a:t>Wszystkie zwrócone książki trafiają na 3-dniową kwarantannę i dopiero po tym czasie można je ponownie wypożyczyć.</a:t>
            </a:r>
          </a:p>
        </p:txBody>
      </p:sp>
      <p:sp>
        <p:nvSpPr>
          <p:cNvPr id="17412" name="Symbol zastępczy tekstu 3"/>
          <p:cNvSpPr>
            <a:spLocks noGrp="1"/>
          </p:cNvSpPr>
          <p:nvPr>
            <p:ph type="body" idx="12"/>
          </p:nvPr>
        </p:nvSpPr>
        <p:spPr>
          <a:xfrm>
            <a:off x="755650" y="115888"/>
            <a:ext cx="8299450" cy="865187"/>
          </a:xfrm>
        </p:spPr>
        <p:txBody>
          <a:bodyPr/>
          <a:lstStyle/>
          <a:p>
            <a:r>
              <a:rPr lang="pl-PL" altLang="pl-PL" sz="3600" dirty="0">
                <a:latin typeface="Cambria" panose="02040503050406030204" pitchFamily="18" charset="0"/>
              </a:rPr>
              <a:t>Zwrot i wypożyczanie książek</a:t>
            </a:r>
            <a:endParaRPr lang="pl-PL" altLang="pl-PL" sz="3600" dirty="0"/>
          </a:p>
        </p:txBody>
      </p:sp>
      <p:sp>
        <p:nvSpPr>
          <p:cNvPr id="17413" name="Symbol zastępczy tekstu 4"/>
          <p:cNvSpPr>
            <a:spLocks noGrp="1"/>
          </p:cNvSpPr>
          <p:nvPr>
            <p:ph type="body" idx="10"/>
          </p:nvPr>
        </p:nvSpPr>
        <p:spPr>
          <a:xfrm>
            <a:off x="755650" y="1120775"/>
            <a:ext cx="4049713" cy="508000"/>
          </a:xfrm>
        </p:spPr>
        <p:txBody>
          <a:bodyPr/>
          <a:lstStyle/>
          <a:p>
            <a:pPr algn="ctr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sz="1600" b="1" dirty="0">
                <a:solidFill>
                  <a:srgbClr val="FFFFFF"/>
                </a:solidFill>
                <a:latin typeface="Cambria" panose="02040503050406030204" pitchFamily="18" charset="0"/>
              </a:rPr>
              <a:t>Wypożyczenie</a:t>
            </a:r>
          </a:p>
        </p:txBody>
      </p:sp>
      <p:sp>
        <p:nvSpPr>
          <p:cNvPr id="17414" name="Symbol zastępczy tekstu 5"/>
          <p:cNvSpPr>
            <a:spLocks noGrp="1"/>
          </p:cNvSpPr>
          <p:nvPr>
            <p:ph type="body" idx="13"/>
          </p:nvPr>
        </p:nvSpPr>
        <p:spPr>
          <a:xfrm>
            <a:off x="5003800" y="1120775"/>
            <a:ext cx="4051300" cy="508000"/>
          </a:xfrm>
        </p:spPr>
        <p:txBody>
          <a:bodyPr/>
          <a:lstStyle/>
          <a:p>
            <a:pPr algn="ctr"/>
            <a:r>
              <a:rPr lang="pl-PL" altLang="pl-PL" sz="1600" b="1" dirty="0">
                <a:latin typeface="Cambria" panose="02040503050406030204" pitchFamily="18" charset="0"/>
              </a:rPr>
              <a:t>Zwrot</a:t>
            </a:r>
          </a:p>
        </p:txBody>
      </p:sp>
    </p:spTree>
    <p:extLst>
      <p:ext uri="{BB962C8B-B14F-4D97-AF65-F5344CB8AC3E}">
        <p14:creationId xmlns:p14="http://schemas.microsoft.com/office/powerpoint/2010/main" val="1938142378"/>
      </p:ext>
    </p:extLst>
  </p:cSld>
  <p:clrMapOvr>
    <a:masterClrMapping/>
  </p:clrMapOvr>
  <p:transition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ymbol zastępczy tekstu 3"/>
          <p:cNvSpPr>
            <a:spLocks noGrp="1"/>
          </p:cNvSpPr>
          <p:nvPr>
            <p:ph type="body" idx="12"/>
          </p:nvPr>
        </p:nvSpPr>
        <p:spPr>
          <a:xfrm>
            <a:off x="755650" y="115888"/>
            <a:ext cx="8262938" cy="865187"/>
          </a:xfrm>
        </p:spPr>
        <p:txBody>
          <a:bodyPr/>
          <a:lstStyle/>
          <a:p>
            <a:r>
              <a:rPr lang="pl-PL" altLang="pl-PL" sz="3600" dirty="0">
                <a:latin typeface="Cambria" panose="02040503050406030204" pitchFamily="18" charset="0"/>
              </a:rPr>
              <a:t>Pamiętaj o tym, że:</a:t>
            </a:r>
          </a:p>
        </p:txBody>
      </p:sp>
      <p:sp>
        <p:nvSpPr>
          <p:cNvPr id="15365" name="Symbol zastępczy tekstu 4"/>
          <p:cNvSpPr>
            <a:spLocks noGrp="1"/>
          </p:cNvSpPr>
          <p:nvPr>
            <p:ph type="body" idx="10"/>
          </p:nvPr>
        </p:nvSpPr>
        <p:spPr>
          <a:xfrm>
            <a:off x="755650" y="1120775"/>
            <a:ext cx="8280400" cy="508000"/>
          </a:xfrm>
        </p:spPr>
        <p:txBody>
          <a:bodyPr/>
          <a:lstStyle/>
          <a:p>
            <a:endParaRPr lang="pl-PL" altLang="pl-PL" dirty="0"/>
          </a:p>
        </p:txBody>
      </p:sp>
      <p:grpSp>
        <p:nvGrpSpPr>
          <p:cNvPr id="6" name="Grupa 4"/>
          <p:cNvGrpSpPr>
            <a:grpSpLocks/>
          </p:cNvGrpSpPr>
          <p:nvPr/>
        </p:nvGrpSpPr>
        <p:grpSpPr bwMode="auto">
          <a:xfrm>
            <a:off x="1691680" y="1928813"/>
            <a:ext cx="6408738" cy="908050"/>
            <a:chOff x="0" y="0"/>
            <a:chExt cx="6408712" cy="909035"/>
          </a:xfrm>
        </p:grpSpPr>
        <p:sp>
          <p:nvSpPr>
            <p:cNvPr id="9" name="Prostokąt zaokrąglony 8"/>
            <p:cNvSpPr/>
            <p:nvPr/>
          </p:nvSpPr>
          <p:spPr>
            <a:xfrm>
              <a:off x="0" y="0"/>
              <a:ext cx="6408712" cy="909035"/>
            </a:xfrm>
            <a:prstGeom prst="roundRect">
              <a:avLst/>
            </a:prstGeom>
            <a:solidFill>
              <a:srgbClr val="A719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rostokąt 9"/>
            <p:cNvSpPr/>
            <p:nvPr/>
          </p:nvSpPr>
          <p:spPr>
            <a:xfrm>
              <a:off x="44450" y="44498"/>
              <a:ext cx="6319812" cy="8200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770" tIns="64770" rIns="64770" bIns="64770" spcCol="1270" anchor="ctr"/>
            <a:lstStyle/>
            <a:p>
              <a:pPr algn="ctr" defTabSz="7556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1700" dirty="0">
                  <a:latin typeface="Cambria" pitchFamily="18" charset="0"/>
                </a:rPr>
                <a:t>Zamówione książki może odebrać jedynie właściciel konta</a:t>
              </a:r>
            </a:p>
          </p:txBody>
        </p:sp>
      </p:grpSp>
      <p:grpSp>
        <p:nvGrpSpPr>
          <p:cNvPr id="11" name="Grupa 5"/>
          <p:cNvGrpSpPr>
            <a:grpSpLocks/>
          </p:cNvGrpSpPr>
          <p:nvPr/>
        </p:nvGrpSpPr>
        <p:grpSpPr bwMode="auto">
          <a:xfrm>
            <a:off x="1691680" y="2879725"/>
            <a:ext cx="6408738" cy="909638"/>
            <a:chOff x="0" y="841324"/>
            <a:chExt cx="6408712" cy="909035"/>
          </a:xfrm>
        </p:grpSpPr>
        <p:sp>
          <p:nvSpPr>
            <p:cNvPr id="12" name="Prostokąt zaokrąglony 11"/>
            <p:cNvSpPr/>
            <p:nvPr/>
          </p:nvSpPr>
          <p:spPr>
            <a:xfrm>
              <a:off x="0" y="841324"/>
              <a:ext cx="6408712" cy="909035"/>
            </a:xfrm>
            <a:prstGeom prst="roundRect">
              <a:avLst/>
            </a:prstGeom>
            <a:solidFill>
              <a:srgbClr val="A719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rostokąt 12"/>
            <p:cNvSpPr/>
            <p:nvPr/>
          </p:nvSpPr>
          <p:spPr>
            <a:xfrm>
              <a:off x="44450" y="885745"/>
              <a:ext cx="6319812" cy="8201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770" tIns="64770" rIns="64770" bIns="64770" spcCol="1270" anchor="ctr"/>
            <a:lstStyle/>
            <a:p>
              <a:pPr algn="ctr" defTabSz="7556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1700" dirty="0">
                  <a:latin typeface="Cambria" pitchFamily="18" charset="0"/>
                </a:rPr>
                <a:t>Zamówienie złożone pół godziny przed zamknięciem Biblioteki będzie zrealizowane następnego dnia</a:t>
              </a:r>
            </a:p>
          </p:txBody>
        </p:sp>
      </p:grpSp>
      <p:grpSp>
        <p:nvGrpSpPr>
          <p:cNvPr id="14" name="Grupa 6"/>
          <p:cNvGrpSpPr>
            <a:grpSpLocks/>
          </p:cNvGrpSpPr>
          <p:nvPr/>
        </p:nvGrpSpPr>
        <p:grpSpPr bwMode="auto">
          <a:xfrm>
            <a:off x="1691680" y="3838575"/>
            <a:ext cx="6408738" cy="909638"/>
            <a:chOff x="0" y="1799320"/>
            <a:chExt cx="6408712" cy="909035"/>
          </a:xfrm>
        </p:grpSpPr>
        <p:sp>
          <p:nvSpPr>
            <p:cNvPr id="15" name="Prostokąt zaokrąglony 14"/>
            <p:cNvSpPr/>
            <p:nvPr/>
          </p:nvSpPr>
          <p:spPr>
            <a:xfrm>
              <a:off x="0" y="1799320"/>
              <a:ext cx="6408712" cy="909035"/>
            </a:xfrm>
            <a:prstGeom prst="roundRect">
              <a:avLst/>
            </a:prstGeom>
            <a:solidFill>
              <a:srgbClr val="A719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rostokąt 15"/>
            <p:cNvSpPr/>
            <p:nvPr/>
          </p:nvSpPr>
          <p:spPr>
            <a:xfrm>
              <a:off x="44450" y="1843741"/>
              <a:ext cx="6319812" cy="8201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770" tIns="64770" rIns="64770" bIns="64770" anchor="ctr"/>
            <a:lstStyle>
              <a:lvl1pPr defTabSz="7556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556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556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556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556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55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55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55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55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altLang="pl-PL" sz="1700" dirty="0">
                  <a:solidFill>
                    <a:srgbClr val="FFFFFF"/>
                  </a:solidFill>
                  <a:latin typeface="Cambria" pitchFamily="18" charset="0"/>
                </a:rPr>
                <a:t>Nieodebranie książek w terminie spowoduje </a:t>
              </a:r>
              <a:br>
                <a:rPr lang="pl-PL" altLang="pl-PL" sz="1700" dirty="0">
                  <a:solidFill>
                    <a:srgbClr val="FFFFFF"/>
                  </a:solidFill>
                  <a:latin typeface="Cambria" pitchFamily="18" charset="0"/>
                </a:rPr>
              </a:br>
              <a:r>
                <a:rPr lang="pl-PL" altLang="pl-PL" sz="1700" dirty="0">
                  <a:solidFill>
                    <a:srgbClr val="FFFFFF"/>
                  </a:solidFill>
                  <a:latin typeface="Cambria" pitchFamily="18" charset="0"/>
                </a:rPr>
                <a:t>zablokowanie  konta użytkownika</a:t>
              </a:r>
            </a:p>
          </p:txBody>
        </p:sp>
      </p:grpSp>
      <p:grpSp>
        <p:nvGrpSpPr>
          <p:cNvPr id="17" name="Grupa 7"/>
          <p:cNvGrpSpPr>
            <a:grpSpLocks/>
          </p:cNvGrpSpPr>
          <p:nvPr/>
        </p:nvGrpSpPr>
        <p:grpSpPr bwMode="auto">
          <a:xfrm>
            <a:off x="1691680" y="4795838"/>
            <a:ext cx="6408738" cy="909637"/>
            <a:chOff x="0" y="2757315"/>
            <a:chExt cx="6408712" cy="909035"/>
          </a:xfrm>
        </p:grpSpPr>
        <p:sp>
          <p:nvSpPr>
            <p:cNvPr id="18" name="Prostokąt zaokrąglony 17"/>
            <p:cNvSpPr/>
            <p:nvPr/>
          </p:nvSpPr>
          <p:spPr>
            <a:xfrm>
              <a:off x="0" y="2757315"/>
              <a:ext cx="6408712" cy="909035"/>
            </a:xfrm>
            <a:prstGeom prst="roundRect">
              <a:avLst/>
            </a:prstGeom>
            <a:solidFill>
              <a:srgbClr val="A719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rostokąt 18"/>
            <p:cNvSpPr/>
            <p:nvPr/>
          </p:nvSpPr>
          <p:spPr>
            <a:xfrm>
              <a:off x="44450" y="2801736"/>
              <a:ext cx="6319812" cy="8201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770" tIns="64770" rIns="64770" bIns="64770" spcCol="1270" anchor="ctr"/>
            <a:lstStyle/>
            <a:p>
              <a:pPr algn="ctr" defTabSz="75565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1700" dirty="0">
                  <a:latin typeface="Cambria" pitchFamily="18" charset="0"/>
                </a:rPr>
                <a:t>W celu odblokowania należy zgłosić ten fakty osobiście, telefonicznie bądź mailowo w Wypożyczalni Głównej</a:t>
              </a:r>
            </a:p>
          </p:txBody>
        </p:sp>
      </p:grpSp>
      <p:grpSp>
        <p:nvGrpSpPr>
          <p:cNvPr id="20" name="Grupa 8"/>
          <p:cNvGrpSpPr>
            <a:grpSpLocks/>
          </p:cNvGrpSpPr>
          <p:nvPr/>
        </p:nvGrpSpPr>
        <p:grpSpPr bwMode="auto">
          <a:xfrm>
            <a:off x="1691680" y="5754688"/>
            <a:ext cx="6408738" cy="908050"/>
            <a:chOff x="0" y="3715310"/>
            <a:chExt cx="6408712" cy="909035"/>
          </a:xfrm>
        </p:grpSpPr>
        <p:sp>
          <p:nvSpPr>
            <p:cNvPr id="21" name="Prostokąt zaokrąglony 20"/>
            <p:cNvSpPr/>
            <p:nvPr/>
          </p:nvSpPr>
          <p:spPr>
            <a:xfrm>
              <a:off x="0" y="3715310"/>
              <a:ext cx="6408712" cy="909035"/>
            </a:xfrm>
            <a:prstGeom prst="roundRect">
              <a:avLst/>
            </a:prstGeom>
            <a:solidFill>
              <a:srgbClr val="A719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Prostokąt 21"/>
            <p:cNvSpPr/>
            <p:nvPr/>
          </p:nvSpPr>
          <p:spPr>
            <a:xfrm>
              <a:off x="44450" y="3759808"/>
              <a:ext cx="6319812" cy="8200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770" tIns="64770" rIns="64770" bIns="64770" anchor="ctr"/>
            <a:lstStyle>
              <a:lvl1pPr defTabSz="7556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556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556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556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556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55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55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55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556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altLang="pl-PL" sz="1700" dirty="0">
                  <a:solidFill>
                    <a:srgbClr val="FFFFFF"/>
                  </a:solidFill>
                  <a:latin typeface="Cambria" pitchFamily="18" charset="0"/>
                </a:rPr>
                <a:t>Czterokrotne nieodebranie książek w terminie (4 blokady) spowoduje zablokowanie konta na 3 miesiące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8916857"/>
      </p:ext>
    </p:extLst>
  </p:cSld>
  <p:clrMapOvr>
    <a:masterClrMapping/>
  </p:clrMapOvr>
  <p:transition>
    <p:randomBa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trzałka w prawo 23"/>
          <p:cNvSpPr/>
          <p:nvPr/>
        </p:nvSpPr>
        <p:spPr>
          <a:xfrm>
            <a:off x="1547664" y="1978779"/>
            <a:ext cx="7161132" cy="4860925"/>
          </a:xfrm>
          <a:prstGeom prst="rightArrow">
            <a:avLst/>
          </a:prstGeom>
          <a:solidFill>
            <a:srgbClr val="C00000">
              <a:alpha val="57000"/>
            </a:srgb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364" name="Symbol zastępczy tekstu 3"/>
          <p:cNvSpPr>
            <a:spLocks noGrp="1"/>
          </p:cNvSpPr>
          <p:nvPr>
            <p:ph type="body" idx="12"/>
          </p:nvPr>
        </p:nvSpPr>
        <p:spPr>
          <a:xfrm>
            <a:off x="755650" y="115888"/>
            <a:ext cx="8262938" cy="865187"/>
          </a:xfrm>
        </p:spPr>
        <p:txBody>
          <a:bodyPr/>
          <a:lstStyle/>
          <a:p>
            <a:r>
              <a:rPr lang="pl-PL" altLang="pl-PL" sz="3200" dirty="0">
                <a:latin typeface="Cambria" panose="02040503050406030204" pitchFamily="18" charset="0"/>
              </a:rPr>
              <a:t>Jak uzyskać książkę w bibliotece, gdzie </a:t>
            </a:r>
            <a:br>
              <a:rPr lang="pl-PL" altLang="pl-PL" sz="3200" dirty="0">
                <a:latin typeface="Cambria" panose="02040503050406030204" pitchFamily="18" charset="0"/>
              </a:rPr>
            </a:br>
            <a:r>
              <a:rPr lang="pl-PL" altLang="pl-PL" sz="3200" dirty="0">
                <a:latin typeface="Cambria" panose="02040503050406030204" pitchFamily="18" charset="0"/>
              </a:rPr>
              <a:t>nie ma opcji elektronicznego zamówienia?</a:t>
            </a:r>
            <a:endParaRPr lang="pl-PL" altLang="pl-PL" sz="3200" dirty="0"/>
          </a:p>
        </p:txBody>
      </p:sp>
      <p:sp>
        <p:nvSpPr>
          <p:cNvPr id="15365" name="Symbol zastępczy tekstu 4"/>
          <p:cNvSpPr>
            <a:spLocks noGrp="1"/>
          </p:cNvSpPr>
          <p:nvPr>
            <p:ph type="body" idx="10"/>
          </p:nvPr>
        </p:nvSpPr>
        <p:spPr>
          <a:xfrm>
            <a:off x="755650" y="1120775"/>
            <a:ext cx="8280400" cy="508000"/>
          </a:xfrm>
        </p:spPr>
        <p:txBody>
          <a:bodyPr/>
          <a:lstStyle/>
          <a:p>
            <a:r>
              <a:rPr lang="pl-PL" altLang="pl-PL" dirty="0"/>
              <a:t>Biblioteka Języków Obcych</a:t>
            </a:r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3501799228"/>
              </p:ext>
            </p:extLst>
          </p:nvPr>
        </p:nvGraphicFramePr>
        <p:xfrm>
          <a:off x="611188" y="1881188"/>
          <a:ext cx="8424862" cy="4860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5402645"/>
      </p:ext>
    </p:extLst>
  </p:cSld>
  <p:clrMapOvr>
    <a:masterClrMapping/>
  </p:clrMapOvr>
  <p:transition>
    <p:randomBa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11812" t="30799" r="24401" b="4802"/>
          <a:stretch/>
        </p:blipFill>
        <p:spPr>
          <a:xfrm>
            <a:off x="1521930" y="2924944"/>
            <a:ext cx="5832648" cy="3312368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altLang="pl-PL" sz="3600" dirty="0">
                <a:latin typeface="Cambria" panose="02040503050406030204" pitchFamily="18" charset="0"/>
              </a:rPr>
              <a:t>Samodzielne przedłużenie terminu zwrotu książki </a:t>
            </a:r>
            <a:endParaRPr lang="pl-PL" sz="36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trzałka w prawo 6"/>
          <p:cNvSpPr/>
          <p:nvPr/>
        </p:nvSpPr>
        <p:spPr>
          <a:xfrm rot="5400000">
            <a:off x="6622531" y="2599251"/>
            <a:ext cx="720080" cy="288032"/>
          </a:xfrm>
          <a:prstGeom prst="rightArrow">
            <a:avLst>
              <a:gd name="adj1" fmla="val 50000"/>
              <a:gd name="adj2" fmla="val 83950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prawo 8"/>
          <p:cNvSpPr/>
          <p:nvPr/>
        </p:nvSpPr>
        <p:spPr>
          <a:xfrm>
            <a:off x="1115616" y="3068960"/>
            <a:ext cx="576064" cy="288032"/>
          </a:xfrm>
          <a:prstGeom prst="rightArrow">
            <a:avLst>
              <a:gd name="adj1" fmla="val 35979"/>
              <a:gd name="adj2" fmla="val 98181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981328"/>
      </p:ext>
    </p:extLst>
  </p:cSld>
  <p:clrMapOvr>
    <a:masterClrMapping/>
  </p:clrMapOvr>
  <p:transition>
    <p:randomBa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altLang="pl-PL" sz="3200" dirty="0">
                <a:latin typeface="Cambria" panose="02040503050406030204" pitchFamily="18" charset="0"/>
              </a:rPr>
              <a:t>Spokojnie, przypominamy o terminach zwrotu książek</a:t>
            </a:r>
            <a:endParaRPr lang="pl-PL" sz="32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49138205"/>
              </p:ext>
            </p:extLst>
          </p:nvPr>
        </p:nvGraphicFramePr>
        <p:xfrm>
          <a:off x="1475656" y="2276872"/>
          <a:ext cx="6913017" cy="3745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1640719"/>
      </p:ext>
    </p:extLst>
  </p:cSld>
  <p:clrMapOvr>
    <a:masterClrMapping/>
  </p:clrMapOvr>
  <p:transition>
    <p:randomBa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1835696" y="5106317"/>
            <a:ext cx="5689600" cy="842963"/>
          </a:xfrm>
          <a:prstGeom prst="roundRect">
            <a:avLst>
              <a:gd name="adj" fmla="val 16667"/>
            </a:avLst>
          </a:prstGeom>
          <a:solidFill>
            <a:srgbClr val="A7190E"/>
          </a:solidFill>
          <a:ln w="9525">
            <a:solidFill>
              <a:srgbClr val="A7190E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835696" y="3090093"/>
            <a:ext cx="5689600" cy="842963"/>
          </a:xfrm>
          <a:prstGeom prst="roundRect">
            <a:avLst>
              <a:gd name="adj" fmla="val 16667"/>
            </a:avLst>
          </a:prstGeom>
          <a:solidFill>
            <a:srgbClr val="A7190E"/>
          </a:solidFill>
          <a:ln w="9525">
            <a:solidFill>
              <a:srgbClr val="A7190E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altLang="pl-PL" sz="3600" dirty="0">
                <a:latin typeface="Cambria" panose="02040503050406030204" pitchFamily="18" charset="0"/>
              </a:rPr>
              <a:t>Wypożyczalnia i Czytelnia Beletrystyczna</a:t>
            </a:r>
            <a:endParaRPr lang="pl-PL" sz="36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1835150" y="2126630"/>
            <a:ext cx="5689600" cy="842963"/>
          </a:xfrm>
          <a:prstGeom prst="roundRect">
            <a:avLst>
              <a:gd name="adj" fmla="val 16667"/>
            </a:avLst>
          </a:prstGeom>
          <a:solidFill>
            <a:srgbClr val="A7190E"/>
          </a:solidFill>
          <a:ln w="9525">
            <a:solidFill>
              <a:srgbClr val="A7190E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20" name="AutoShape 12"/>
          <p:cNvSpPr>
            <a:spLocks noChangeArrowheads="1"/>
          </p:cNvSpPr>
          <p:nvPr/>
        </p:nvSpPr>
        <p:spPr bwMode="auto">
          <a:xfrm>
            <a:off x="1835150" y="4070909"/>
            <a:ext cx="5689600" cy="842963"/>
          </a:xfrm>
          <a:prstGeom prst="roundRect">
            <a:avLst>
              <a:gd name="adj" fmla="val 16667"/>
            </a:avLst>
          </a:prstGeom>
          <a:solidFill>
            <a:srgbClr val="A7190E"/>
          </a:solidFill>
          <a:ln w="9525">
            <a:solidFill>
              <a:srgbClr val="A7190E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1835150" y="2370652"/>
            <a:ext cx="568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Bud. A-1, klatka schodowa „C”, II piętro, pok. 308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1835150" y="3302988"/>
            <a:ext cx="568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Ze zbiorów może korzystać cała społeczność </a:t>
            </a:r>
            <a:r>
              <a:rPr lang="pl-PL" altLang="pl-PL" sz="1800" dirty="0" err="1">
                <a:solidFill>
                  <a:schemeClr val="bg1"/>
                </a:solidFill>
                <a:latin typeface="Cambria" panose="02040503050406030204" pitchFamily="18" charset="0"/>
              </a:rPr>
              <a:t>PWr</a:t>
            </a:r>
            <a:endParaRPr lang="pl-PL" altLang="pl-PL" sz="1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835150" y="4162728"/>
            <a:ext cx="568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Jednorazowo można wypożyczyć </a:t>
            </a:r>
            <a:b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5 książek na okres 1 miesiąca</a:t>
            </a:r>
            <a:r>
              <a:rPr lang="pl-PL" altLang="pl-PL" sz="1800" dirty="0">
                <a:latin typeface="Cambria" panose="02040503050406030204" pitchFamily="18" charset="0"/>
              </a:rPr>
              <a:t>  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1835150" y="5217293"/>
            <a:ext cx="568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Książki można zamawiać elektronicznie (katalog Primo)</a:t>
            </a:r>
            <a:b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lub mailowo/telefonicznie u bibliotekarza</a:t>
            </a:r>
          </a:p>
        </p:txBody>
      </p:sp>
    </p:spTree>
    <p:extLst>
      <p:ext uri="{BB962C8B-B14F-4D97-AF65-F5344CB8AC3E}">
        <p14:creationId xmlns:p14="http://schemas.microsoft.com/office/powerpoint/2010/main" val="1022283406"/>
      </p:ext>
    </p:extLst>
  </p:cSld>
  <p:clrMapOvr>
    <a:masterClrMapping/>
  </p:clrMapOvr>
  <p:transition>
    <p:randomBa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dirty="0">
                <a:latin typeface="Cambria" panose="02040503050406030204" pitchFamily="18" charset="0"/>
              </a:rPr>
              <a:t>Korzystaj mobilnie z beletrystyki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just"/>
            <a:r>
              <a:rPr lang="pl-PL" sz="2400" dirty="0">
                <a:latin typeface="Cambria" panose="02040503050406030204" pitchFamily="18" charset="0"/>
              </a:rPr>
              <a:t>Legimi.pl 				  e-zasoby       e-książki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772816"/>
            <a:ext cx="2530895" cy="1552096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Pagon 1"/>
          <p:cNvSpPr/>
          <p:nvPr/>
        </p:nvSpPr>
        <p:spPr>
          <a:xfrm>
            <a:off x="6876256" y="1293053"/>
            <a:ext cx="144016" cy="235988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83568" y="3356992"/>
            <a:ext cx="46805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sz="1600" dirty="0">
                <a:latin typeface="Cambria" panose="02040503050406030204" pitchFamily="18" charset="0"/>
              </a:rPr>
              <a:t>zapisz się do Biblioteki, odbierz kod aktywacyjny i utwórz konto w Legimi.pl</a:t>
            </a:r>
          </a:p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sz="1600" dirty="0">
                <a:latin typeface="Cambria" panose="02040503050406030204" pitchFamily="18" charset="0"/>
              </a:rPr>
              <a:t>oferta czołowych polskich wydawców literatury pięknej, popularnej i popularno-naukowej,</a:t>
            </a:r>
          </a:p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altLang="pl-PL" sz="1600" b="1" dirty="0">
                <a:latin typeface="Cambria" panose="02040503050406030204" pitchFamily="18" charset="0"/>
              </a:rPr>
              <a:t>ok. 60 000 </a:t>
            </a:r>
            <a:r>
              <a:rPr lang="pl-PL" altLang="pl-PL" sz="1600" dirty="0">
                <a:latin typeface="Cambria" panose="02040503050406030204" pitchFamily="18" charset="0"/>
              </a:rPr>
              <a:t>ebooków i audiobooków dostępnych w tzw. chmurze</a:t>
            </a:r>
          </a:p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altLang="pl-PL" sz="1600" dirty="0">
                <a:latin typeface="Cambria" panose="02040503050406030204" pitchFamily="18" charset="0"/>
              </a:rPr>
              <a:t>bezpłatna aplikacja dla systemów Android oraz Windows Phone i Windows 8.1, 10</a:t>
            </a:r>
          </a:p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altLang="pl-PL" sz="1600" dirty="0">
                <a:latin typeface="Cambria" panose="02040503050406030204" pitchFamily="18" charset="0"/>
              </a:rPr>
              <a:t>opcja: </a:t>
            </a:r>
            <a:r>
              <a:rPr lang="pl-PL" altLang="pl-PL" sz="1600" b="1" dirty="0">
                <a:latin typeface="Cambria" panose="02040503050406030204" pitchFamily="18" charset="0"/>
              </a:rPr>
              <a:t>„…słuchanie bez limitu”</a:t>
            </a:r>
          </a:p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altLang="pl-PL" sz="1600" b="1" dirty="0">
                <a:latin typeface="Cambria" panose="02040503050406030204" pitchFamily="18" charset="0"/>
              </a:rPr>
              <a:t>limit: możliwość korzystania na 2 urządzeniach do wyboru spośród 4 urządzeń (tablet, smartfon, czytnik lub komputer)</a:t>
            </a:r>
            <a:endParaRPr lang="pl-PL" altLang="pl-PL" sz="1600" dirty="0">
              <a:latin typeface="Cambria" panose="020405030504060302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188" y="3789040"/>
            <a:ext cx="4549812" cy="349511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283968" y="1964089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Cambria" panose="02040503050406030204" pitchFamily="18" charset="0"/>
              </a:rPr>
              <a:t>Kody można otrzymać w  Wypożyczalni Głównej</a:t>
            </a:r>
          </a:p>
        </p:txBody>
      </p:sp>
    </p:spTree>
    <p:extLst>
      <p:ext uri="{BB962C8B-B14F-4D97-AF65-F5344CB8AC3E}">
        <p14:creationId xmlns:p14="http://schemas.microsoft.com/office/powerpoint/2010/main" val="3768998043"/>
      </p:ext>
    </p:extLst>
  </p:cSld>
  <p:clrMapOvr>
    <a:masterClrMapping/>
  </p:clrMapOvr>
  <p:transition>
    <p:randomBa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sz="4400" dirty="0">
                <a:latin typeface="Cambria" panose="02040503050406030204" pitchFamily="18" charset="0"/>
              </a:rPr>
              <a:t>SON</a:t>
            </a:r>
          </a:p>
        </p:txBody>
      </p:sp>
      <p:sp>
        <p:nvSpPr>
          <p:cNvPr id="2" name="Symbol zastępczy tekstu 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200" dirty="0">
                <a:latin typeface="Cambria" panose="02040503050406030204" pitchFamily="18" charset="0"/>
              </a:rPr>
              <a:t>Zapraszamy do Strefy Otwartej Nauki</a:t>
            </a:r>
          </a:p>
        </p:txBody>
      </p:sp>
      <p:sp>
        <p:nvSpPr>
          <p:cNvPr id="3" name="Prostokąt 2"/>
          <p:cNvSpPr/>
          <p:nvPr/>
        </p:nvSpPr>
        <p:spPr>
          <a:xfrm>
            <a:off x="807325" y="1916832"/>
            <a:ext cx="82624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dirty="0">
                <a:latin typeface="Cambria" panose="02040503050406030204" pitchFamily="18" charset="0"/>
              </a:rPr>
              <a:t>Zapraszamy Was również do odwiedzania Strefy Otwartej Nauki (bud. D-21, </a:t>
            </a:r>
            <a:r>
              <a:rPr lang="pl-PL" altLang="pl-PL" dirty="0" err="1">
                <a:latin typeface="Cambria" panose="02040503050406030204" pitchFamily="18" charset="0"/>
              </a:rPr>
              <a:t>Bibliotech</a:t>
            </a:r>
            <a:r>
              <a:rPr lang="pl-PL" altLang="pl-PL" dirty="0">
                <a:latin typeface="Cambria" panose="02040503050406030204" pitchFamily="18" charset="0"/>
              </a:rPr>
              <a:t>, II piętro), w której będziecie mogli korzystać z naszych e-zasobów.</a:t>
            </a:r>
          </a:p>
          <a:p>
            <a:pPr marL="180975" indent="-180975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endParaRPr lang="pl-PL" altLang="pl-PL" dirty="0">
              <a:latin typeface="Cambria" panose="02040503050406030204" pitchFamily="18" charset="0"/>
            </a:endParaRPr>
          </a:p>
          <a:p>
            <a:pPr marL="180975" indent="-180975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dirty="0">
                <a:latin typeface="Cambria" panose="02040503050406030204" pitchFamily="18" charset="0"/>
              </a:rPr>
              <a:t>Dostęp do norm w Punkcie Informacji Normalizacyjnej D-21, pok. 203, II piętro: termin i godzinę każdej wizyty należy ustalić wcześniej telefonicznie lub mailowo (71 320 35 27, pin@pwr.edu.pl).</a:t>
            </a:r>
          </a:p>
        </p:txBody>
      </p:sp>
    </p:spTree>
    <p:extLst>
      <p:ext uri="{BB962C8B-B14F-4D97-AF65-F5344CB8AC3E}">
        <p14:creationId xmlns:p14="http://schemas.microsoft.com/office/powerpoint/2010/main" val="1388701977"/>
      </p:ext>
    </p:extLst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ymbol zastępczy tekstu 3"/>
          <p:cNvSpPr>
            <a:spLocks noGrp="1"/>
          </p:cNvSpPr>
          <p:nvPr>
            <p:ph type="body" idx="12"/>
          </p:nvPr>
        </p:nvSpPr>
        <p:spPr>
          <a:xfrm>
            <a:off x="755650" y="115888"/>
            <a:ext cx="8262938" cy="865187"/>
          </a:xfrm>
        </p:spPr>
        <p:txBody>
          <a:bodyPr/>
          <a:lstStyle/>
          <a:p>
            <a:r>
              <a:rPr lang="pl-PL" altLang="pl-PL" sz="2400" dirty="0">
                <a:latin typeface="Cambria" panose="02040503050406030204" pitchFamily="18" charset="0"/>
              </a:rPr>
              <a:t>System biblioteczno-informacyjny Politechniki Wrocławskiej </a:t>
            </a:r>
            <a:endParaRPr lang="pl-PL" altLang="pl-PL" sz="2400" dirty="0"/>
          </a:p>
        </p:txBody>
      </p:sp>
      <p:sp>
        <p:nvSpPr>
          <p:cNvPr id="15365" name="Symbol zastępczy tekstu 4"/>
          <p:cNvSpPr>
            <a:spLocks noGrp="1"/>
          </p:cNvSpPr>
          <p:nvPr>
            <p:ph type="body" idx="10"/>
          </p:nvPr>
        </p:nvSpPr>
        <p:spPr>
          <a:xfrm>
            <a:off x="755650" y="1120775"/>
            <a:ext cx="8280400" cy="508000"/>
          </a:xfrm>
        </p:spPr>
        <p:txBody>
          <a:bodyPr/>
          <a:lstStyle/>
          <a:p>
            <a:endParaRPr lang="pl-PL" altLang="pl-PL" dirty="0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798800" y="3428493"/>
            <a:ext cx="3989272" cy="2592795"/>
          </a:xfrm>
          <a:prstGeom prst="flowChartAlternateProcess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36000" anchor="ctr"/>
          <a:lstStyle/>
          <a:p>
            <a:pPr algn="ctr"/>
            <a:r>
              <a:rPr lang="pl-PL" altLang="pl-PL" sz="2000" b="1" dirty="0">
                <a:latin typeface="Cambria" panose="02040503050406030204" pitchFamily="18" charset="0"/>
              </a:rPr>
              <a:t>Biblioteka Klasyczna</a:t>
            </a:r>
          </a:p>
          <a:p>
            <a:endParaRPr lang="pl-PL" altLang="pl-PL" sz="1600" b="1" dirty="0">
              <a:latin typeface="Cambria" panose="02040503050406030204" pitchFamily="18" charset="0"/>
            </a:endParaRPr>
          </a:p>
          <a:p>
            <a:pPr marL="180975" indent="-180975">
              <a:lnSpc>
                <a:spcPct val="150000"/>
              </a:lnSpc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600" dirty="0">
                <a:latin typeface="Cambria" panose="02040503050406030204" pitchFamily="18" charset="0"/>
              </a:rPr>
              <a:t>Wypożyczalnia i Czytelnia Główna</a:t>
            </a:r>
          </a:p>
          <a:p>
            <a:pPr marL="180975" indent="-180975">
              <a:lnSpc>
                <a:spcPct val="150000"/>
              </a:lnSpc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600" dirty="0">
                <a:latin typeface="Cambria" panose="02040503050406030204" pitchFamily="18" charset="0"/>
              </a:rPr>
              <a:t>Wypożyczalnia i Czytelnia Beletrystyczna</a:t>
            </a:r>
          </a:p>
          <a:p>
            <a:pPr marL="180975" indent="-180975">
              <a:lnSpc>
                <a:spcPct val="150000"/>
              </a:lnSpc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600" dirty="0">
                <a:latin typeface="Cambria" panose="02040503050406030204" pitchFamily="18" charset="0"/>
              </a:rPr>
              <a:t>Wypożyczalnia Międzybiblioteczna</a:t>
            </a:r>
          </a:p>
          <a:p>
            <a:pPr marL="285750" indent="-285750">
              <a:buClr>
                <a:srgbClr val="A7190E"/>
              </a:buClr>
              <a:buFont typeface="Wingdings" panose="05000000000000000000" pitchFamily="2" charset="2"/>
              <a:buChar char="§"/>
            </a:pPr>
            <a:endParaRPr lang="pl-PL" altLang="pl-PL" sz="1600" dirty="0">
              <a:latin typeface="Cambria" panose="02040503050406030204" pitchFamily="18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4860032" y="3428493"/>
            <a:ext cx="4032448" cy="2592795"/>
          </a:xfrm>
          <a:prstGeom prst="flowChartAlternateProcess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36000" anchor="ctr"/>
          <a:lstStyle/>
          <a:p>
            <a:pPr algn="ctr"/>
            <a:r>
              <a:rPr lang="pl-PL" altLang="pl-PL" sz="2000" b="1" dirty="0">
                <a:latin typeface="Cambria" panose="02040503050406030204" pitchFamily="18" charset="0"/>
              </a:rPr>
              <a:t>Biblioteka Elektroniczna</a:t>
            </a:r>
          </a:p>
          <a:p>
            <a:endParaRPr lang="pl-PL" altLang="pl-PL" sz="1600" b="1" dirty="0">
              <a:latin typeface="Cambria" panose="02040503050406030204" pitchFamily="18" charset="0"/>
            </a:endParaRPr>
          </a:p>
          <a:p>
            <a:pPr marL="180975" indent="-180975">
              <a:lnSpc>
                <a:spcPct val="150000"/>
              </a:lnSpc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600" dirty="0">
                <a:latin typeface="Cambria" panose="02040503050406030204" pitchFamily="18" charset="0"/>
              </a:rPr>
              <a:t>Strefa Otwartej Nauki</a:t>
            </a:r>
          </a:p>
          <a:p>
            <a:pPr marL="180975" indent="-180975" eaLnBrk="1" hangingPunct="1">
              <a:spcBef>
                <a:spcPts val="800"/>
              </a:spcBef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sz="1600" b="1" dirty="0">
                <a:latin typeface="Cambria" panose="02040503050406030204" pitchFamily="18" charset="0"/>
              </a:rPr>
              <a:t>Biblioteki Tematyczne </a:t>
            </a:r>
            <a:br>
              <a:rPr lang="pl-PL" altLang="pl-PL" sz="1600" b="1" dirty="0">
                <a:latin typeface="Cambria" panose="02040503050406030204" pitchFamily="18" charset="0"/>
              </a:rPr>
            </a:br>
            <a:r>
              <a:rPr lang="pl-PL" altLang="pl-PL" sz="1600" b="1" dirty="0">
                <a:latin typeface="Cambria" panose="02040503050406030204" pitchFamily="18" charset="0"/>
              </a:rPr>
              <a:t>usytuowane przy wydziałach </a:t>
            </a:r>
            <a:r>
              <a:rPr lang="pl-PL" altLang="pl-PL" sz="1600" b="1" dirty="0" err="1">
                <a:latin typeface="Cambria" panose="02040503050406030204" pitchFamily="18" charset="0"/>
              </a:rPr>
              <a:t>PWr</a:t>
            </a:r>
            <a:endParaRPr lang="pl-PL" altLang="pl-PL" sz="1600" dirty="0">
              <a:latin typeface="Cambria" panose="02040503050406030204" pitchFamily="18" charset="0"/>
            </a:endParaRPr>
          </a:p>
          <a:p>
            <a:pPr marL="285750" indent="-285750" eaLnBrk="1" hangingPunct="1"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endParaRPr lang="pl-PL" altLang="pl-PL" sz="1600" dirty="0">
              <a:latin typeface="Cambria" pitchFamily="18" charset="0"/>
            </a:endParaRPr>
          </a:p>
          <a:p>
            <a:pPr marL="285750" indent="-285750" eaLnBrk="1" hangingPunct="1">
              <a:buClr>
                <a:srgbClr val="A7190E"/>
              </a:buClr>
              <a:buFont typeface="Wingdings" panose="05000000000000000000" pitchFamily="2" charset="2"/>
              <a:buChar char="§"/>
              <a:defRPr/>
            </a:pPr>
            <a:endParaRPr lang="pl-PL" altLang="pl-PL" sz="1600" dirty="0">
              <a:latin typeface="Cambria" pitchFamily="18" charset="0"/>
            </a:endParaRPr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 rot="5400000">
            <a:off x="3217936" y="2796958"/>
            <a:ext cx="902708" cy="360362"/>
          </a:xfrm>
          <a:prstGeom prst="rightArrow">
            <a:avLst>
              <a:gd name="adj1" fmla="val 50000"/>
              <a:gd name="adj2" fmla="val 71448"/>
            </a:avLst>
          </a:prstGeom>
          <a:solidFill>
            <a:srgbClr val="A7190E"/>
          </a:solidFill>
          <a:ln w="9525">
            <a:solidFill>
              <a:srgbClr val="A7190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Cambria" panose="02040503050406030204" pitchFamily="18" charset="0"/>
            </a:endParaRP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2827791" y="1852768"/>
            <a:ext cx="3960341" cy="843013"/>
          </a:xfrm>
          <a:prstGeom prst="flowChartAlternateProcess">
            <a:avLst/>
          </a:prstGeom>
          <a:solidFill>
            <a:srgbClr val="A7190E"/>
          </a:solidFill>
          <a:ln w="9525">
            <a:solidFill>
              <a:srgbClr val="A7190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BIBLIOTEKA </a:t>
            </a:r>
            <a:br>
              <a:rPr lang="pl-PL" altLang="pl-PL" sz="2000" b="1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altLang="pl-PL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POLITECHNIKI  WROCŁAWSKIEJ</a:t>
            </a: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 rot="5400000">
            <a:off x="5501253" y="2796958"/>
            <a:ext cx="902708" cy="360362"/>
          </a:xfrm>
          <a:prstGeom prst="rightArrow">
            <a:avLst>
              <a:gd name="adj1" fmla="val 50000"/>
              <a:gd name="adj2" fmla="val 71448"/>
            </a:avLst>
          </a:prstGeom>
          <a:solidFill>
            <a:srgbClr val="A7190E"/>
          </a:solidFill>
          <a:ln w="9525">
            <a:solidFill>
              <a:srgbClr val="A7190E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>
    <p:randomBa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sz="4400" dirty="0">
                <a:latin typeface="Cambria" panose="02040503050406030204" pitchFamily="18" charset="0"/>
              </a:rPr>
              <a:t>SON</a:t>
            </a:r>
          </a:p>
        </p:txBody>
      </p:sp>
      <p:sp>
        <p:nvSpPr>
          <p:cNvPr id="2" name="Symbol zastępczy tekstu 1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sz="3200" dirty="0">
                <a:latin typeface="Cambria" panose="02040503050406030204" pitchFamily="18" charset="0"/>
              </a:rPr>
              <a:t>Zapraszamy do Strefy Otwartej Nauki</a:t>
            </a:r>
          </a:p>
        </p:txBody>
      </p:sp>
      <p:sp>
        <p:nvSpPr>
          <p:cNvPr id="6" name="Prostokąt 5"/>
          <p:cNvSpPr/>
          <p:nvPr/>
        </p:nvSpPr>
        <p:spPr>
          <a:xfrm>
            <a:off x="807325" y="1916832"/>
            <a:ext cx="82624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dirty="0">
                <a:latin typeface="Cambria" panose="02040503050406030204" pitchFamily="18" charset="0"/>
              </a:rPr>
              <a:t>do wejścia upoważnia Elektroniczna Legitymacja Studencka</a:t>
            </a:r>
          </a:p>
          <a:p>
            <a:pPr marL="180975" indent="-180975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altLang="pl-PL" dirty="0">
                <a:latin typeface="Cambria" panose="02040503050406030204" pitchFamily="18" charset="0"/>
              </a:rPr>
              <a:t>przy pierwszej wizycie konieczna jest znajomość loginu i hasła do poczty studenckiej </a:t>
            </a:r>
          </a:p>
          <a:p>
            <a:pPr marL="638175" lvl="1" indent="-180975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endParaRPr lang="pl-PL" altLang="pl-PL" dirty="0">
              <a:latin typeface="Cambria" panose="020405030504060302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4" b="6161"/>
          <a:stretch/>
        </p:blipFill>
        <p:spPr>
          <a:xfrm>
            <a:off x="1103622" y="2924945"/>
            <a:ext cx="6996769" cy="381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38577"/>
      </p:ext>
    </p:extLst>
  </p:cSld>
  <p:clrMapOvr>
    <a:masterClrMapping/>
  </p:clrMapOvr>
  <p:transition>
    <p:randomBa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dirty="0">
                <a:latin typeface="Cambria" panose="02040503050406030204" pitchFamily="18" charset="0"/>
              </a:rPr>
              <a:t>Korzystaj z e-zasobów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pl-PL" sz="2400" dirty="0">
                <a:latin typeface="Cambria" panose="02040503050406030204" pitchFamily="18" charset="0"/>
              </a:rPr>
              <a:t>e- książki, e-czasopisma, bazy danych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5" y="2064866"/>
            <a:ext cx="8324850" cy="330835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707904" y="550794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130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076056" y="550794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2 782 798 tyt.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7160076" y="550794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57 830 tyt.</a:t>
            </a:r>
          </a:p>
        </p:txBody>
      </p:sp>
    </p:spTree>
    <p:extLst>
      <p:ext uri="{BB962C8B-B14F-4D97-AF65-F5344CB8AC3E}">
        <p14:creationId xmlns:p14="http://schemas.microsoft.com/office/powerpoint/2010/main" val="2223114262"/>
      </p:ext>
    </p:extLst>
  </p:cSld>
  <p:clrMapOvr>
    <a:masterClrMapping/>
  </p:clrMapOvr>
  <p:transition>
    <p:randomBa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dirty="0">
                <a:latin typeface="Cambria" panose="02040503050406030204" pitchFamily="18" charset="0"/>
              </a:rPr>
              <a:t>Korzystaj z e-podręczników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just"/>
            <a:r>
              <a:rPr lang="pl-PL" sz="2400" dirty="0">
                <a:latin typeface="Cambria" panose="02040503050406030204" pitchFamily="18" charset="0"/>
              </a:rPr>
              <a:t>IBUK Libra 				  e-zasoby       e-książki</a:t>
            </a:r>
          </a:p>
        </p:txBody>
      </p:sp>
      <p:sp>
        <p:nvSpPr>
          <p:cNvPr id="2" name="Pagon 1"/>
          <p:cNvSpPr/>
          <p:nvPr/>
        </p:nvSpPr>
        <p:spPr>
          <a:xfrm>
            <a:off x="6876256" y="1293053"/>
            <a:ext cx="144016" cy="235988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899592" y="4293096"/>
            <a:ext cx="763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sz="1400" dirty="0">
                <a:latin typeface="Cambria" panose="02040503050406030204" pitchFamily="18" charset="0"/>
              </a:rPr>
              <a:t>oferta czołowych wydawców branżowych, naukowych i akademickich, m.in.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899592" y="6074712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altLang="pl-PL" sz="1400" dirty="0">
                <a:latin typeface="Cambria" panose="02040503050406030204" pitchFamily="18" charset="0"/>
              </a:rPr>
              <a:t>bieżący dostęp do </a:t>
            </a:r>
            <a:r>
              <a:rPr lang="pl-PL" altLang="pl-PL" sz="1400" b="1" dirty="0">
                <a:latin typeface="Cambria" panose="02040503050406030204" pitchFamily="18" charset="0"/>
              </a:rPr>
              <a:t>ok. 3 200 książek </a:t>
            </a:r>
            <a:r>
              <a:rPr lang="pl-PL" altLang="pl-PL" sz="1400" dirty="0">
                <a:latin typeface="Cambria" panose="02040503050406030204" pitchFamily="18" charset="0"/>
              </a:rPr>
              <a:t>(w tym podręczników i skryptów)</a:t>
            </a:r>
          </a:p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altLang="pl-PL" sz="1400" dirty="0">
                <a:latin typeface="Cambria" panose="02040503050406030204" pitchFamily="18" charset="0"/>
              </a:rPr>
              <a:t>możliwość zamówienia do kolekcji Biblioteki dodatkowych pozycji spośród ok. 20 000  książek</a:t>
            </a:r>
          </a:p>
          <a:p>
            <a:pPr marL="271463" indent="-271463">
              <a:buClr>
                <a:srgbClr val="A7190E"/>
              </a:buClr>
              <a:buFont typeface="Wingdings" panose="05000000000000000000" pitchFamily="2" charset="2"/>
              <a:buChar char="§"/>
              <a:tabLst>
                <a:tab pos="361950" algn="l"/>
              </a:tabLst>
            </a:pPr>
            <a:r>
              <a:rPr lang="pl-PL" altLang="pl-PL" sz="1400" b="1" dirty="0">
                <a:latin typeface="Cambria" panose="02040503050406030204" pitchFamily="18" charset="0"/>
              </a:rPr>
              <a:t>limit: 5 jednoczesnych </a:t>
            </a:r>
            <a:r>
              <a:rPr lang="pl-PL" altLang="pl-PL" sz="1400" dirty="0">
                <a:latin typeface="Cambria" panose="02040503050406030204" pitchFamily="18" charset="0"/>
              </a:rPr>
              <a:t>czytelników na tytuł – z możliwością zwiększenia limitu czytelników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250578"/>
              </p:ext>
            </p:extLst>
          </p:nvPr>
        </p:nvGraphicFramePr>
        <p:xfrm>
          <a:off x="1187624" y="4649688"/>
          <a:ext cx="6912768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895"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Wolters Kluwer Polska 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Oficyna Wydawnicza Politechniki Wrocławskiej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607"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Wydawnictwa Komunikacji i Łączności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Oficyna Wydawnicza Politechniki Warszawskiej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311"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Wydawnictwo Lekarskie PZWL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Wydawnictwo Naukowe UMK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023"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Wydawnictwo Naukowe PWN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Wydawnictwo UE we Wrocławiu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872"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Wydawnictwo WNT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A7190E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pl-PL" sz="12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Wydawnictwo Uniwersytetu Łódzkiego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Symbol zastępczy zawartości 6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/>
          <a:srcRect l="17713" t="52800" r="18570" b="13601"/>
          <a:stretch/>
        </p:blipFill>
        <p:spPr>
          <a:xfrm>
            <a:off x="862811" y="1844823"/>
            <a:ext cx="7525613" cy="22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35665"/>
      </p:ext>
    </p:extLst>
  </p:cSld>
  <p:clrMapOvr>
    <a:masterClrMapping/>
  </p:clrMapOvr>
  <p:transition>
    <p:randomBa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altLang="pl-PL" sz="3200" dirty="0">
                <a:latin typeface="Cambria" panose="02040503050406030204" pitchFamily="18" charset="0"/>
              </a:rPr>
              <a:t>Zdalny dostęp do zasobów elektronicznych</a:t>
            </a:r>
            <a:endParaRPr lang="pl-PL" sz="32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pl-PL" sz="4400" dirty="0">
                <a:latin typeface="Cambria" panose="02040503050406030204" pitchFamily="18" charset="0"/>
              </a:rPr>
              <a:t>PROXY</a:t>
            </a:r>
          </a:p>
        </p:txBody>
      </p:sp>
      <p:grpSp>
        <p:nvGrpSpPr>
          <p:cNvPr id="7" name="Grupa 4"/>
          <p:cNvGrpSpPr>
            <a:grpSpLocks/>
          </p:cNvGrpSpPr>
          <p:nvPr/>
        </p:nvGrpSpPr>
        <p:grpSpPr bwMode="auto">
          <a:xfrm>
            <a:off x="1166587" y="1916340"/>
            <a:ext cx="7418388" cy="1081087"/>
            <a:chOff x="432419" y="467669"/>
            <a:chExt cx="7417656" cy="1382738"/>
          </a:xfrm>
        </p:grpSpPr>
        <p:sp>
          <p:nvSpPr>
            <p:cNvPr id="8" name="Prostokąt zaokrąglony 7"/>
            <p:cNvSpPr/>
            <p:nvPr/>
          </p:nvSpPr>
          <p:spPr>
            <a:xfrm>
              <a:off x="432419" y="467669"/>
              <a:ext cx="7417656" cy="1382738"/>
            </a:xfrm>
            <a:prstGeom prst="roundRect">
              <a:avLst/>
            </a:prstGeom>
            <a:solidFill>
              <a:srgbClr val="A7190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rostokąt 8"/>
            <p:cNvSpPr/>
            <p:nvPr/>
          </p:nvSpPr>
          <p:spPr>
            <a:xfrm>
              <a:off x="500675" y="534673"/>
              <a:ext cx="7281143" cy="12487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38100" rIns="76200" bIns="38100" spcCol="1270" anchor="ctr"/>
            <a:lstStyle/>
            <a:p>
              <a:pPr algn="ctr" defTabSz="8890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000" dirty="0">
                  <a:latin typeface="Cambria" pitchFamily="18" charset="0"/>
                </a:rPr>
                <a:t>Serwer PROXY umożliwia dostęp do elektronicznych zasobów informacyjnych spoza uczelnianej sieci komputerowej</a:t>
              </a:r>
            </a:p>
          </p:txBody>
        </p:sp>
      </p:grpSp>
      <p:sp>
        <p:nvSpPr>
          <p:cNvPr id="10" name="Prostokąt 1"/>
          <p:cNvSpPr>
            <a:spLocks noChangeArrowheads="1"/>
          </p:cNvSpPr>
          <p:nvPr/>
        </p:nvSpPr>
        <p:spPr bwMode="auto">
          <a:xfrm>
            <a:off x="1095150" y="3257777"/>
            <a:ext cx="7494587" cy="345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Cambria" panose="02040503050406030204" pitchFamily="18" charset="0"/>
              </a:rPr>
              <a:t>Aby aktywować zdalny dostęp należy założyć konto biblioteczne oraz zgłosić się </a:t>
            </a:r>
            <a:br>
              <a:rPr lang="pl-PL" altLang="pl-PL" sz="1600" dirty="0">
                <a:latin typeface="Cambria" panose="02040503050406030204" pitchFamily="18" charset="0"/>
              </a:rPr>
            </a:br>
            <a:r>
              <a:rPr lang="pl-PL" altLang="pl-PL" sz="1600" dirty="0">
                <a:latin typeface="Cambria" panose="02040503050406030204" pitchFamily="18" charset="0"/>
              </a:rPr>
              <a:t>z wypełnioną (lub wypełnić na miejscu) deklaracją dostępu do serwera PROXY do: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b="1" dirty="0">
                <a:latin typeface="Cambria" panose="02040503050406030204" pitchFamily="18" charset="0"/>
              </a:rPr>
              <a:t>	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b="1" dirty="0">
                <a:latin typeface="Cambria" panose="02040503050406030204" pitchFamily="18" charset="0"/>
              </a:rPr>
              <a:t>	Strefa Otwartej Nauki</a:t>
            </a:r>
            <a:r>
              <a:rPr lang="pl-PL" altLang="pl-PL" sz="1600" dirty="0">
                <a:latin typeface="Cambria" panose="02040503050406030204" pitchFamily="18" charset="0"/>
              </a:rPr>
              <a:t> </a:t>
            </a:r>
            <a:br>
              <a:rPr lang="pl-PL" altLang="pl-PL" sz="1600" dirty="0">
                <a:latin typeface="Cambria" panose="02040503050406030204" pitchFamily="18" charset="0"/>
              </a:rPr>
            </a:br>
            <a:r>
              <a:rPr lang="pl-PL" altLang="pl-PL" sz="1600" dirty="0">
                <a:latin typeface="Cambria" panose="02040503050406030204" pitchFamily="18" charset="0"/>
              </a:rPr>
              <a:t>	bud. D21, wejście „A”,  I piętro, stanowisko INFORMACJA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pl-PL" altLang="pl-PL" sz="1600" dirty="0">
              <a:solidFill>
                <a:srgbClr val="000099"/>
              </a:solidFill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Cambria" panose="02040503050406030204" pitchFamily="18" charset="0"/>
              </a:rPr>
              <a:t>	lub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pl-PL" altLang="pl-PL" sz="1600" dirty="0">
              <a:latin typeface="Cambria" panose="020405030504060302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Cambria" panose="02040503050406030204" pitchFamily="18" charset="0"/>
              </a:rPr>
              <a:t>	</a:t>
            </a:r>
            <a:r>
              <a:rPr lang="pl-PL" altLang="pl-PL" sz="1600" b="1" dirty="0">
                <a:latin typeface="Cambria" panose="02040503050406030204" pitchFamily="18" charset="0"/>
              </a:rPr>
              <a:t>Wypożyczalni Głównej</a:t>
            </a:r>
            <a:br>
              <a:rPr lang="pl-PL" altLang="pl-PL" sz="1600" b="1" dirty="0">
                <a:latin typeface="Cambria" panose="02040503050406030204" pitchFamily="18" charset="0"/>
              </a:rPr>
            </a:br>
            <a:r>
              <a:rPr lang="pl-PL" altLang="pl-PL" sz="1600" b="1" dirty="0">
                <a:latin typeface="Cambria" panose="02040503050406030204" pitchFamily="18" charset="0"/>
              </a:rPr>
              <a:t>	</a:t>
            </a:r>
            <a:r>
              <a:rPr lang="pl-PL" altLang="pl-PL" sz="1600" dirty="0">
                <a:latin typeface="Cambria" panose="02040503050406030204" pitchFamily="18" charset="0"/>
              </a:rPr>
              <a:t>bud. A1, klatka schodowa „C”, II piętro, pokój 307A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Cambria" panose="02040503050406030204" pitchFamily="18" charset="0"/>
              </a:rPr>
              <a:t>		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Cambria" panose="02040503050406030204" pitchFamily="18" charset="0"/>
              </a:rPr>
              <a:t>	lub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pl-PL" altLang="pl-PL" sz="1600" dirty="0"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dirty="0">
                <a:latin typeface="Cambria" panose="02040503050406030204" pitchFamily="18" charset="0"/>
              </a:rPr>
              <a:t>	</a:t>
            </a:r>
            <a:r>
              <a:rPr lang="pl-PL" altLang="pl-PL" sz="1600" b="1" dirty="0">
                <a:latin typeface="Cambria" panose="02040503050406030204" pitchFamily="18" charset="0"/>
              </a:rPr>
              <a:t>wysłać skan wypełnionej i podpisanej własnoręcznie deklaracji </a:t>
            </a:r>
            <a:br>
              <a:rPr lang="pl-PL" altLang="pl-PL" sz="1600" b="1" dirty="0">
                <a:latin typeface="Cambria" panose="02040503050406030204" pitchFamily="18" charset="0"/>
              </a:rPr>
            </a:br>
            <a:r>
              <a:rPr lang="pl-PL" altLang="pl-PL" sz="1600" b="1" dirty="0">
                <a:latin typeface="Cambria" panose="02040503050406030204" pitchFamily="18" charset="0"/>
              </a:rPr>
              <a:t>	</a:t>
            </a:r>
            <a:r>
              <a:rPr lang="pl-PL" altLang="pl-PL" sz="1600" dirty="0">
                <a:latin typeface="Cambria" panose="02040503050406030204" pitchFamily="18" charset="0"/>
              </a:rPr>
              <a:t>na adres e-mail: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C00000"/>
                </a:solidFill>
                <a:latin typeface="Cambria" panose="02040503050406030204" pitchFamily="18" charset="0"/>
              </a:rPr>
              <a:t>biblioteka.proxy@pwr.edu.pl</a:t>
            </a:r>
            <a:r>
              <a:rPr lang="en-US" altLang="pl-PL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endParaRPr lang="pl-PL" altLang="pl-PL" sz="2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738221"/>
      </p:ext>
    </p:extLst>
  </p:cSld>
  <p:clrMapOvr>
    <a:masterClrMapping/>
  </p:clrMapOvr>
  <p:transition>
    <p:randomBa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22439" t="10801" r="23226" b="17800"/>
          <a:stretch/>
        </p:blipFill>
        <p:spPr>
          <a:xfrm>
            <a:off x="2915816" y="2312876"/>
            <a:ext cx="4968552" cy="3672408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altLang="pl-PL" sz="3200" dirty="0">
                <a:latin typeface="Cambria" panose="02040503050406030204" pitchFamily="18" charset="0"/>
              </a:rPr>
              <a:t>e-informator</a:t>
            </a:r>
            <a:endParaRPr lang="pl-PL" sz="3200" dirty="0"/>
          </a:p>
        </p:txBody>
      </p:sp>
      <p:sp>
        <p:nvSpPr>
          <p:cNvPr id="10" name="Symbol zastępczy tekstu 3"/>
          <p:cNvSpPr>
            <a:spLocks noGrp="1"/>
          </p:cNvSpPr>
          <p:nvPr>
            <p:ph type="body" idx="10"/>
          </p:nvPr>
        </p:nvSpPr>
        <p:spPr>
          <a:xfrm>
            <a:off x="755575" y="836712"/>
            <a:ext cx="8280920" cy="792089"/>
          </a:xfrm>
          <a:solidFill>
            <a:srgbClr val="C00000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pl-PL" dirty="0"/>
          </a:p>
          <a:p>
            <a:pPr algn="ctr"/>
            <a:r>
              <a:rPr lang="pl-PL" altLang="pl-PL" sz="4400" dirty="0">
                <a:latin typeface="Cambria" panose="02040503050406030204" pitchFamily="18" charset="0"/>
              </a:rPr>
              <a:t>biblioteka.pwr.edu.pl</a:t>
            </a:r>
            <a:endParaRPr lang="pl-PL" sz="4400" dirty="0">
              <a:latin typeface="Cambria" panose="02040503050406030204" pitchFamily="18" charset="0"/>
            </a:endParaRPr>
          </a:p>
          <a:p>
            <a:endParaRPr lang="pl-PL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2938425" y="3573016"/>
            <a:ext cx="1152128" cy="1006842"/>
          </a:xfrm>
          <a:prstGeom prst="roundRect">
            <a:avLst/>
          </a:prstGeom>
          <a:noFill/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 w prawo 7"/>
          <p:cNvSpPr/>
          <p:nvPr/>
        </p:nvSpPr>
        <p:spPr>
          <a:xfrm>
            <a:off x="1835696" y="3886295"/>
            <a:ext cx="864096" cy="288032"/>
          </a:xfrm>
          <a:prstGeom prst="rightArrow">
            <a:avLst>
              <a:gd name="adj1" fmla="val 50000"/>
              <a:gd name="adj2" fmla="val 83950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prawo 8"/>
          <p:cNvSpPr/>
          <p:nvPr/>
        </p:nvSpPr>
        <p:spPr>
          <a:xfrm rot="2263202">
            <a:off x="3658505" y="1842641"/>
            <a:ext cx="864096" cy="288032"/>
          </a:xfrm>
          <a:prstGeom prst="rightArrow">
            <a:avLst>
              <a:gd name="adj1" fmla="val 50000"/>
              <a:gd name="adj2" fmla="val 83950"/>
            </a:avLst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079566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pl-PL" altLang="pl-PL" sz="3200" dirty="0">
                <a:latin typeface="Cambria" panose="02040503050406030204" pitchFamily="18" charset="0"/>
              </a:rPr>
              <a:t>Dziękuję za uwagę!</a:t>
            </a:r>
            <a:endParaRPr lang="pl-PL" sz="32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27088" y="6137775"/>
            <a:ext cx="51847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pl-PL" altLang="pl-PL" sz="1200" b="1" dirty="0">
                <a:latin typeface="Cambria" panose="02040503050406030204" pitchFamily="18" charset="0"/>
              </a:rPr>
              <a:t>Opracował: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pl-PL" altLang="pl-PL" sz="1200" dirty="0">
                <a:latin typeface="Cambria" panose="02040503050406030204" pitchFamily="18" charset="0"/>
              </a:rPr>
              <a:t>Dariusz Kardela, Dział Udostępniania i Magazynowania Zbiorów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pl-PL" altLang="pl-PL" sz="1200" dirty="0">
                <a:latin typeface="Cambria" panose="02040503050406030204" pitchFamily="18" charset="0"/>
              </a:rPr>
              <a:t>Zdjęcia: Bartek Sadowski oraz Monika Pichlak</a:t>
            </a:r>
          </a:p>
          <a:p>
            <a:pPr>
              <a:spcBef>
                <a:spcPct val="50000"/>
              </a:spcBef>
              <a:buFontTx/>
              <a:buNone/>
            </a:pPr>
            <a:endParaRPr lang="pl-PL" altLang="pl-PL" sz="1200" dirty="0">
              <a:latin typeface="Cambria" panose="020405030504060302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3" t="32687" r="-157" b="9867"/>
          <a:stretch/>
        </p:blipFill>
        <p:spPr>
          <a:xfrm>
            <a:off x="1141900" y="1768697"/>
            <a:ext cx="3744912" cy="215145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t="20641" r="8277"/>
          <a:stretch/>
        </p:blipFill>
        <p:spPr>
          <a:xfrm>
            <a:off x="5004048" y="4020619"/>
            <a:ext cx="3708261" cy="213344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 b="14462"/>
          <a:stretch/>
        </p:blipFill>
        <p:spPr>
          <a:xfrm>
            <a:off x="1136571" y="4020619"/>
            <a:ext cx="3744417" cy="213344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" t="5779" r="1345" b="8705"/>
          <a:stretch/>
        </p:blipFill>
        <p:spPr>
          <a:xfrm>
            <a:off x="5004048" y="1768697"/>
            <a:ext cx="3698729" cy="2151453"/>
          </a:xfrm>
          <a:prstGeom prst="rect">
            <a:avLst/>
          </a:prstGeom>
        </p:spPr>
      </p:pic>
      <p:sp>
        <p:nvSpPr>
          <p:cNvPr id="10" name="Symbol zastępczy tekstu 3"/>
          <p:cNvSpPr>
            <a:spLocks noGrp="1"/>
          </p:cNvSpPr>
          <p:nvPr>
            <p:ph type="body" idx="10"/>
          </p:nvPr>
        </p:nvSpPr>
        <p:spPr>
          <a:xfrm>
            <a:off x="755575" y="836712"/>
            <a:ext cx="8280920" cy="792089"/>
          </a:xfrm>
          <a:solidFill>
            <a:srgbClr val="C00000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pl-PL" dirty="0"/>
          </a:p>
          <a:p>
            <a:pPr algn="ctr"/>
            <a:r>
              <a:rPr lang="pl-PL" altLang="pl-PL" sz="4400" dirty="0">
                <a:latin typeface="Cambria" panose="02040503050406030204" pitchFamily="18" charset="0"/>
              </a:rPr>
              <a:t>biblioteka.pwr.edu.pl</a:t>
            </a:r>
            <a:endParaRPr lang="pl-PL" sz="4400" dirty="0">
              <a:latin typeface="Cambria" panose="020405030504060302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4690640"/>
      </p:ext>
    </p:extLst>
  </p:cSld>
  <p:clrMapOvr>
    <a:masterClrMapping/>
  </p:clrMapOvr>
  <p:transition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ymbol zastępczy tekstu 3"/>
          <p:cNvSpPr>
            <a:spLocks noGrp="1"/>
          </p:cNvSpPr>
          <p:nvPr>
            <p:ph type="body" idx="10"/>
          </p:nvPr>
        </p:nvSpPr>
        <p:spPr>
          <a:xfrm>
            <a:off x="755650" y="44450"/>
            <a:ext cx="8285163" cy="504825"/>
          </a:xfrm>
        </p:spPr>
        <p:txBody>
          <a:bodyPr/>
          <a:lstStyle/>
          <a:p>
            <a:r>
              <a:rPr lang="pl-PL" altLang="pl-PL" sz="3600" dirty="0">
                <a:latin typeface="Cambria" panose="02040503050406030204" pitchFamily="18" charset="0"/>
              </a:rPr>
              <a:t>Lokalizacja Bibliotek </a:t>
            </a:r>
            <a:r>
              <a:rPr lang="pl-PL" altLang="pl-PL" sz="3600" dirty="0" err="1">
                <a:latin typeface="Cambria" panose="02040503050406030204" pitchFamily="18" charset="0"/>
              </a:rPr>
              <a:t>PWr</a:t>
            </a:r>
            <a:r>
              <a:rPr lang="pl-PL" altLang="pl-PL" sz="3600" dirty="0">
                <a:latin typeface="Cambria" panose="02040503050406030204" pitchFamily="18" charset="0"/>
              </a:rPr>
              <a:t> we Wrocławiu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t="1343" b="1265"/>
          <a:stretch/>
        </p:blipFill>
        <p:spPr>
          <a:xfrm>
            <a:off x="773990" y="836712"/>
            <a:ext cx="810942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07591"/>
      </p:ext>
    </p:extLst>
  </p:cSld>
  <p:clrMapOvr>
    <a:masterClrMapping/>
  </p:clrMapOvr>
  <p:transition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rostokąt 21"/>
          <p:cNvSpPr/>
          <p:nvPr/>
        </p:nvSpPr>
        <p:spPr>
          <a:xfrm>
            <a:off x="768586" y="2528228"/>
            <a:ext cx="8299450" cy="324708"/>
          </a:xfrm>
          <a:prstGeom prst="rect">
            <a:avLst/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683568" y="-25551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Dwa sposoby zapisu do biblioteki</a:t>
            </a:r>
          </a:p>
        </p:txBody>
      </p:sp>
      <p:sp>
        <p:nvSpPr>
          <p:cNvPr id="11" name="Symbol zastępczy tekstu 4"/>
          <p:cNvSpPr>
            <a:spLocks noGrp="1"/>
          </p:cNvSpPr>
          <p:nvPr>
            <p:ph type="body" idx="4294967295"/>
          </p:nvPr>
        </p:nvSpPr>
        <p:spPr>
          <a:xfrm>
            <a:off x="755650" y="688752"/>
            <a:ext cx="4049713" cy="508000"/>
          </a:xfrm>
          <a:prstGeom prst="rect">
            <a:avLst/>
          </a:prstGeom>
          <a:solidFill>
            <a:srgbClr val="A7190E"/>
          </a:solidFill>
          <a:ln>
            <a:solidFill>
              <a:srgbClr val="A7190E"/>
            </a:solidFill>
          </a:ln>
        </p:spPr>
        <p:txBody>
          <a:bodyPr/>
          <a:lstStyle/>
          <a:p>
            <a:pPr marL="0" indent="0" algn="ctr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pl-PL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Stacjonarnie</a:t>
            </a:r>
          </a:p>
        </p:txBody>
      </p:sp>
      <p:sp>
        <p:nvSpPr>
          <p:cNvPr id="13" name="Symbol zastępczy tekstu 5"/>
          <p:cNvSpPr>
            <a:spLocks noGrp="1"/>
          </p:cNvSpPr>
          <p:nvPr>
            <p:ph type="body" idx="4294967295"/>
          </p:nvPr>
        </p:nvSpPr>
        <p:spPr>
          <a:xfrm>
            <a:off x="5003800" y="688752"/>
            <a:ext cx="4051300" cy="508000"/>
          </a:xfrm>
          <a:prstGeom prst="rect">
            <a:avLst/>
          </a:prstGeom>
          <a:solidFill>
            <a:srgbClr val="A7190E"/>
          </a:solidFill>
          <a:ln>
            <a:solidFill>
              <a:srgbClr val="A7190E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pl-PL" altLang="pl-PL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Zdalnie</a:t>
            </a:r>
          </a:p>
        </p:txBody>
      </p:sp>
      <p:sp>
        <p:nvSpPr>
          <p:cNvPr id="5" name="Prostokąt 4"/>
          <p:cNvSpPr/>
          <p:nvPr/>
        </p:nvSpPr>
        <p:spPr>
          <a:xfrm>
            <a:off x="4854525" y="1224136"/>
            <a:ext cx="117252" cy="5661248"/>
          </a:xfrm>
          <a:prstGeom prst="rect">
            <a:avLst/>
          </a:prstGeom>
          <a:solidFill>
            <a:srgbClr val="A7190E"/>
          </a:solidFill>
          <a:ln>
            <a:solidFill>
              <a:srgbClr val="A71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4472534" y="980728"/>
            <a:ext cx="891554" cy="369332"/>
          </a:xfrm>
          <a:prstGeom prst="rect">
            <a:avLst/>
          </a:prstGeom>
          <a:solidFill>
            <a:srgbClr val="A7190E"/>
          </a:solidFill>
          <a:ln>
            <a:solidFill>
              <a:srgbClr val="A7190E"/>
            </a:solidFill>
          </a:ln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Gdzie?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220073" y="1278052"/>
            <a:ext cx="3120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A7190E"/>
              </a:buClr>
              <a:tabLst>
                <a:tab pos="361950" algn="l"/>
              </a:tabLst>
            </a:pPr>
            <a:r>
              <a:rPr lang="pl-PL" altLang="pl-PL" b="1" dirty="0">
                <a:latin typeface="Cambria" panose="02040503050406030204" pitchFamily="18" charset="0"/>
              </a:rPr>
              <a:t>Wypożyczalnia Główna </a:t>
            </a:r>
            <a:br>
              <a:rPr lang="pl-PL" altLang="pl-PL" b="1" dirty="0">
                <a:latin typeface="Cambria" panose="02040503050406030204" pitchFamily="18" charset="0"/>
              </a:rPr>
            </a:br>
            <a:r>
              <a:rPr lang="pl-PL" altLang="pl-PL" dirty="0">
                <a:latin typeface="Cambria" panose="02040503050406030204" pitchFamily="18" charset="0"/>
              </a:rPr>
              <a:t>bud. A-1</a:t>
            </a:r>
          </a:p>
          <a:p>
            <a:pPr marL="271463" indent="-271463" algn="ctr">
              <a:buClr>
                <a:srgbClr val="A7190E"/>
              </a:buClr>
              <a:buNone/>
              <a:tabLst>
                <a:tab pos="361950" algn="l"/>
              </a:tabLst>
            </a:pPr>
            <a:r>
              <a:rPr lang="pl-PL" altLang="pl-PL" dirty="0">
                <a:latin typeface="Cambria" panose="02040503050406030204" pitchFamily="18" charset="0"/>
              </a:rPr>
              <a:t>klatka schodowa „C”</a:t>
            </a:r>
          </a:p>
          <a:p>
            <a:pPr marL="271463" indent="-271463" algn="ctr">
              <a:buClr>
                <a:srgbClr val="A7190E"/>
              </a:buClr>
              <a:buNone/>
              <a:tabLst>
                <a:tab pos="361950" algn="l"/>
              </a:tabLst>
            </a:pPr>
            <a:r>
              <a:rPr lang="pl-PL" altLang="pl-PL" dirty="0">
                <a:latin typeface="Cambria" panose="02040503050406030204" pitchFamily="18" charset="0"/>
              </a:rPr>
              <a:t>II piętro, pok. 307A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5469016" y="1555050"/>
            <a:ext cx="3120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Skany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 dokumentów na adres: </a:t>
            </a:r>
          </a:p>
          <a:p>
            <a:pPr algn="ctr"/>
            <a:r>
              <a:rPr lang="pl-PL" dirty="0">
                <a:solidFill>
                  <a:srgbClr val="A7190E"/>
                </a:solidFill>
                <a:latin typeface="Times New Roman" panose="02020603050405020304" pitchFamily="18" charset="0"/>
              </a:rPr>
              <a:t>biblioteka.wyp@pwr.edu.pl</a:t>
            </a:r>
            <a:endParaRPr lang="pl-PL" dirty="0">
              <a:solidFill>
                <a:srgbClr val="A7190E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4211960" y="2546320"/>
            <a:ext cx="1368152" cy="369332"/>
          </a:xfrm>
          <a:prstGeom prst="rect">
            <a:avLst/>
          </a:prstGeom>
          <a:solidFill>
            <a:srgbClr val="A7190E"/>
          </a:solidFill>
          <a:ln>
            <a:solidFill>
              <a:srgbClr val="A7190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Dokumenty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4788024" y="3070701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Wypełniony formularz zapisu do biblioteki**</a:t>
            </a:r>
          </a:p>
        </p:txBody>
      </p:sp>
      <p:sp>
        <p:nvSpPr>
          <p:cNvPr id="28" name="Prostokąt 27"/>
          <p:cNvSpPr/>
          <p:nvPr/>
        </p:nvSpPr>
        <p:spPr>
          <a:xfrm>
            <a:off x="7578835" y="3068960"/>
            <a:ext cx="1385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Legitymacja studencka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792254" y="2926685"/>
            <a:ext cx="1475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Legitymacja studencka</a:t>
            </a:r>
          </a:p>
        </p:txBody>
      </p:sp>
      <p:sp>
        <p:nvSpPr>
          <p:cNvPr id="34" name="Prostokąt 33"/>
          <p:cNvSpPr/>
          <p:nvPr/>
        </p:nvSpPr>
        <p:spPr>
          <a:xfrm>
            <a:off x="417142" y="3790781"/>
            <a:ext cx="2498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Karta zobowiązań studenta*</a:t>
            </a:r>
          </a:p>
        </p:txBody>
      </p:sp>
      <p:sp>
        <p:nvSpPr>
          <p:cNvPr id="36" name="pole tekstowe 35"/>
          <p:cNvSpPr txBox="1"/>
          <p:nvPr/>
        </p:nvSpPr>
        <p:spPr>
          <a:xfrm>
            <a:off x="755576" y="6484312"/>
            <a:ext cx="4049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- Karta zobowiązań do pobrania w Dziekanacie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5138192" y="6362164"/>
            <a:ext cx="404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 - Formularz zapisu do pobrania na stronie Biblioteki (biblioteka.pwr.edu.pl)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862" y="4057171"/>
            <a:ext cx="3208554" cy="2108133"/>
          </a:xfrm>
          <a:prstGeom prst="rect">
            <a:avLst/>
          </a:prstGeom>
        </p:spPr>
      </p:pic>
      <p:grpSp>
        <p:nvGrpSpPr>
          <p:cNvPr id="31" name="Grupa 30"/>
          <p:cNvGrpSpPr/>
          <p:nvPr/>
        </p:nvGrpSpPr>
        <p:grpSpPr>
          <a:xfrm>
            <a:off x="7236296" y="4139725"/>
            <a:ext cx="1882430" cy="1233491"/>
            <a:chOff x="1187624" y="4543161"/>
            <a:chExt cx="2274375" cy="1490319"/>
          </a:xfrm>
        </p:grpSpPr>
        <p:pic>
          <p:nvPicPr>
            <p:cNvPr id="32" name="Obraz 31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00CC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4543161"/>
              <a:ext cx="2233734" cy="1490319"/>
            </a:xfrm>
            <a:prstGeom prst="rect">
              <a:avLst/>
            </a:prstGeom>
          </p:spPr>
        </p:pic>
        <p:sp>
          <p:nvSpPr>
            <p:cNvPr id="33" name="pole tekstowe 32"/>
            <p:cNvSpPr txBox="1"/>
            <p:nvPr/>
          </p:nvSpPr>
          <p:spPr>
            <a:xfrm>
              <a:off x="1187624" y="5673440"/>
              <a:ext cx="2274375" cy="297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LEGITYMACJA STUDENCKA</a:t>
              </a:r>
            </a:p>
          </p:txBody>
        </p:sp>
      </p:grpSp>
      <p:grpSp>
        <p:nvGrpSpPr>
          <p:cNvPr id="38" name="Grupa 37"/>
          <p:cNvGrpSpPr/>
          <p:nvPr/>
        </p:nvGrpSpPr>
        <p:grpSpPr>
          <a:xfrm>
            <a:off x="2624522" y="2961673"/>
            <a:ext cx="1871663" cy="3528392"/>
            <a:chOff x="2624522" y="2961673"/>
            <a:chExt cx="1871663" cy="3528392"/>
          </a:xfrm>
        </p:grpSpPr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1" t="5119" r="13008" b="8269"/>
            <a:stretch>
              <a:fillRect/>
            </a:stretch>
          </p:blipFill>
          <p:spPr bwMode="auto">
            <a:xfrm>
              <a:off x="2624522" y="2961673"/>
              <a:ext cx="1871663" cy="3528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Prostokąt 9"/>
            <p:cNvSpPr/>
            <p:nvPr/>
          </p:nvSpPr>
          <p:spPr>
            <a:xfrm>
              <a:off x="2659260" y="2982147"/>
              <a:ext cx="914153" cy="2933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2843808" y="3284984"/>
              <a:ext cx="576064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20" name="Łącznik prosty 19"/>
            <p:cNvCxnSpPr/>
            <p:nvPr/>
          </p:nvCxnSpPr>
          <p:spPr>
            <a:xfrm flipV="1">
              <a:off x="2659260" y="3284984"/>
              <a:ext cx="1768724" cy="142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a 8"/>
          <p:cNvGrpSpPr/>
          <p:nvPr/>
        </p:nvGrpSpPr>
        <p:grpSpPr>
          <a:xfrm>
            <a:off x="1043608" y="4674985"/>
            <a:ext cx="2274375" cy="1490319"/>
            <a:chOff x="1187624" y="4543161"/>
            <a:chExt cx="2274375" cy="1490319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00CC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4543161"/>
              <a:ext cx="2233734" cy="1490319"/>
            </a:xfrm>
            <a:prstGeom prst="rect">
              <a:avLst/>
            </a:prstGeom>
          </p:spPr>
        </p:pic>
        <p:sp>
          <p:nvSpPr>
            <p:cNvPr id="8" name="pole tekstowe 7"/>
            <p:cNvSpPr txBox="1"/>
            <p:nvPr/>
          </p:nvSpPr>
          <p:spPr>
            <a:xfrm>
              <a:off x="1187624" y="5673440"/>
              <a:ext cx="22743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LEGITYMACJA STUDENCKA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3999564"/>
      </p:ext>
    </p:extLst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/>
          <p:cNvSpPr>
            <a:spLocks noGrp="1"/>
          </p:cNvSpPr>
          <p:nvPr>
            <p:ph type="title"/>
          </p:nvPr>
        </p:nvSpPr>
        <p:spPr>
          <a:xfrm>
            <a:off x="684213" y="116632"/>
            <a:ext cx="8208267" cy="958428"/>
          </a:xfrm>
        </p:spPr>
        <p:txBody>
          <a:bodyPr/>
          <a:lstStyle/>
          <a:p>
            <a:r>
              <a:rPr lang="pl-PL" altLang="pl-PL" sz="3600" b="0" dirty="0">
                <a:latin typeface="Cambria" panose="02040503050406030204" pitchFamily="18" charset="0"/>
              </a:rPr>
              <a:t>Limity wypożyczenia książek 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 rot="3597289">
            <a:off x="3035610" y="4168346"/>
            <a:ext cx="1058559" cy="330814"/>
          </a:xfrm>
          <a:prstGeom prst="leftArrow">
            <a:avLst>
              <a:gd name="adj1" fmla="val 50000"/>
              <a:gd name="adj2" fmla="val 100605"/>
            </a:avLst>
          </a:prstGeom>
          <a:solidFill>
            <a:srgbClr val="A7190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 rot="10800000">
            <a:off x="4269480" y="2560327"/>
            <a:ext cx="807553" cy="374312"/>
          </a:xfrm>
          <a:prstGeom prst="leftArrow">
            <a:avLst>
              <a:gd name="adj1" fmla="val 50000"/>
              <a:gd name="adj2" fmla="val 100605"/>
            </a:avLst>
          </a:prstGeom>
          <a:solidFill>
            <a:srgbClr val="A7190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14" name="Elipsa 13"/>
          <p:cNvSpPr/>
          <p:nvPr/>
        </p:nvSpPr>
        <p:spPr>
          <a:xfrm>
            <a:off x="1763688" y="1628800"/>
            <a:ext cx="2732951" cy="223736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2800" b="1" dirty="0">
                <a:solidFill>
                  <a:srgbClr val="A7190E"/>
                </a:solidFill>
                <a:latin typeface="Cambria" panose="02040503050406030204" pitchFamily="18" charset="0"/>
              </a:rPr>
              <a:t>10</a:t>
            </a:r>
            <a:r>
              <a:rPr lang="pl-PL" altLang="pl-PL" sz="2800" dirty="0">
                <a:solidFill>
                  <a:srgbClr val="A7190E"/>
                </a:solidFill>
                <a:latin typeface="Cambria" panose="02040503050406030204" pitchFamily="18" charset="0"/>
              </a:rPr>
              <a:t> </a:t>
            </a:r>
            <a:br>
              <a:rPr lang="pl-PL" altLang="pl-PL" sz="2800" dirty="0">
                <a:solidFill>
                  <a:srgbClr val="A7190E"/>
                </a:solidFill>
                <a:latin typeface="Cambria" panose="02040503050406030204" pitchFamily="18" charset="0"/>
              </a:rPr>
            </a:br>
            <a:r>
              <a:rPr lang="pl-PL" altLang="pl-PL" sz="2400" b="1" dirty="0">
                <a:solidFill>
                  <a:schemeClr val="tx1"/>
                </a:solidFill>
                <a:latin typeface="Cambria" panose="02040503050406030204" pitchFamily="18" charset="0"/>
              </a:rPr>
              <a:t>egzemplarzy</a:t>
            </a:r>
          </a:p>
        </p:txBody>
      </p:sp>
      <p:sp>
        <p:nvSpPr>
          <p:cNvPr id="15" name="Elipsa 14"/>
          <p:cNvSpPr/>
          <p:nvPr/>
        </p:nvSpPr>
        <p:spPr>
          <a:xfrm>
            <a:off x="3370444" y="4300849"/>
            <a:ext cx="2732951" cy="229978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ct val="50000"/>
              </a:spcBef>
            </a:pPr>
            <a:r>
              <a:rPr lang="pl-PL" altLang="pl-PL" sz="2800" b="1" dirty="0">
                <a:solidFill>
                  <a:srgbClr val="A7190E"/>
                </a:solidFill>
                <a:latin typeface="Cambria" panose="02040503050406030204" pitchFamily="18" charset="0"/>
              </a:rPr>
              <a:t>3</a:t>
            </a:r>
            <a:br>
              <a:rPr lang="pl-PL" altLang="pl-PL" sz="2800" b="1" dirty="0">
                <a:solidFill>
                  <a:srgbClr val="A7190E"/>
                </a:solidFill>
                <a:latin typeface="Cambria" panose="02040503050406030204" pitchFamily="18" charset="0"/>
              </a:rPr>
            </a:br>
            <a:r>
              <a:rPr lang="pl-PL" altLang="pl-PL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dni na odbiór*</a:t>
            </a: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 rot="17977379">
            <a:off x="5396255" y="3960310"/>
            <a:ext cx="1157301" cy="330814"/>
          </a:xfrm>
          <a:prstGeom prst="leftArrow">
            <a:avLst>
              <a:gd name="adj1" fmla="val 50000"/>
              <a:gd name="adj2" fmla="val 100605"/>
            </a:avLst>
          </a:prstGeom>
          <a:solidFill>
            <a:srgbClr val="A7190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5091522" y="1628801"/>
            <a:ext cx="2732951" cy="223736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ct val="50000"/>
              </a:spcBef>
            </a:pPr>
            <a:r>
              <a:rPr lang="pl-PL" altLang="pl-PL" sz="2800" b="1" dirty="0">
                <a:solidFill>
                  <a:srgbClr val="A7190E"/>
                </a:solidFill>
                <a:latin typeface="Cambria" panose="02040503050406030204" pitchFamily="18" charset="0"/>
              </a:rPr>
              <a:t>6</a:t>
            </a:r>
            <a:br>
              <a:rPr lang="pl-PL" altLang="pl-PL" sz="2800" b="1" dirty="0">
                <a:solidFill>
                  <a:srgbClr val="A7190E"/>
                </a:solidFill>
                <a:latin typeface="Cambria" panose="02040503050406030204" pitchFamily="18" charset="0"/>
              </a:rPr>
            </a:br>
            <a:r>
              <a:rPr lang="pl-PL" altLang="pl-PL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miesięcy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6283923" y="6300609"/>
            <a:ext cx="3040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Cambria" panose="02040503050406030204" pitchFamily="18" charset="0"/>
              </a:rPr>
              <a:t>* -  Ostatniego dnia na godzinę przed zamknięciem Biblioteki</a:t>
            </a:r>
          </a:p>
        </p:txBody>
      </p:sp>
    </p:spTree>
    <p:extLst>
      <p:ext uri="{BB962C8B-B14F-4D97-AF65-F5344CB8AC3E}">
        <p14:creationId xmlns:p14="http://schemas.microsoft.com/office/powerpoint/2010/main" val="103561905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16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755650" y="1484784"/>
            <a:ext cx="4049713" cy="5040585"/>
          </a:xfrm>
        </p:spPr>
        <p:txBody>
          <a:bodyPr/>
          <a:lstStyle/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endParaRPr lang="pl-PL" altLang="pl-PL" sz="1800" dirty="0">
              <a:latin typeface="Cambria" panose="02040503050406030204" pitchFamily="18" charset="0"/>
            </a:endParaRPr>
          </a:p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800" dirty="0">
                <a:latin typeface="Cambria" panose="02040503050406030204" pitchFamily="18" charset="0"/>
              </a:rPr>
              <a:t>Wypożyczalnia Główna</a:t>
            </a:r>
          </a:p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800" dirty="0">
                <a:latin typeface="Cambria" panose="02040503050406030204" pitchFamily="18" charset="0"/>
              </a:rPr>
              <a:t>Czytelnia Główna</a:t>
            </a:r>
          </a:p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800" dirty="0">
                <a:latin typeface="Cambria" panose="02040503050406030204" pitchFamily="18" charset="0"/>
              </a:rPr>
              <a:t>Biblioteka Beletrystyczna</a:t>
            </a:r>
          </a:p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800" dirty="0">
                <a:latin typeface="Cambria" panose="02040503050406030204" pitchFamily="18" charset="0"/>
              </a:rPr>
              <a:t>Biblioteki Tematyczne: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>
                <a:latin typeface="Cambria" panose="02040503050406030204" pitchFamily="18" charset="0"/>
              </a:rPr>
              <a:t>Biblioteka Architektury (E-3)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>
                <a:latin typeface="Cambria" panose="02040503050406030204" pitchFamily="18" charset="0"/>
              </a:rPr>
              <a:t>Biblioteka Budownictwa (D-2)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>
                <a:latin typeface="Cambria" panose="02040503050406030204" pitchFamily="18" charset="0"/>
              </a:rPr>
              <a:t>Biblioteka Chemii (A-3)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>
                <a:latin typeface="Cambria" panose="02040503050406030204" pitchFamily="18" charset="0"/>
              </a:rPr>
              <a:t>Biblioteka Elektroniki (C-5)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>
                <a:latin typeface="Cambria" panose="02040503050406030204" pitchFamily="18" charset="0"/>
              </a:rPr>
              <a:t>Biblioteka Elektroniki i Fotoniki (C-6)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>
                <a:latin typeface="Cambria" panose="02040503050406030204" pitchFamily="18" charset="0"/>
              </a:rPr>
              <a:t>Biblioteka Elektrycznego (D-20)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>
                <a:latin typeface="Cambria" panose="02040503050406030204" pitchFamily="18" charset="0"/>
              </a:rPr>
              <a:t>Biblioteka Górnictwa (L-1)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>
                <a:latin typeface="Cambria" panose="02040503050406030204" pitchFamily="18" charset="0"/>
              </a:rPr>
              <a:t>Biblioteka Inżynierii Środowiska (D-2)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>
                <a:latin typeface="Cambria" panose="02040503050406030204" pitchFamily="18" charset="0"/>
              </a:rPr>
              <a:t>Biblioteka Informatyki i Zarządzania (B-4)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>
                <a:latin typeface="Cambria" panose="02040503050406030204" pitchFamily="18" charset="0"/>
              </a:rPr>
              <a:t>Biblioteka Energetyki (C-6)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>
                <a:latin typeface="Cambria" panose="02040503050406030204" pitchFamily="18" charset="0"/>
              </a:rPr>
              <a:t>Biblioteka Mechaniki (B-4)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>
                <a:latin typeface="Cambria" panose="02040503050406030204" pitchFamily="18" charset="0"/>
              </a:rPr>
              <a:t>Biblioteka Fizyki (B-4)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>
                <a:latin typeface="Cambria" panose="02040503050406030204" pitchFamily="18" charset="0"/>
              </a:rPr>
              <a:t>Biblioteka Matematyki (C-11)</a:t>
            </a:r>
          </a:p>
          <a:p>
            <a:pPr marL="442913" indent="-171450">
              <a:buClr>
                <a:srgbClr val="A7190E"/>
              </a:buClr>
            </a:pPr>
            <a:r>
              <a:rPr lang="pl-PL" sz="1400" dirty="0">
                <a:latin typeface="Cambria" panose="02040503050406030204" pitchFamily="18" charset="0"/>
              </a:rPr>
              <a:t>Biblioteka Języków Obcych (H-4)</a:t>
            </a:r>
          </a:p>
          <a:p>
            <a:pPr marL="0" indent="0">
              <a:buNone/>
            </a:pPr>
            <a:endParaRPr lang="pl-PL" sz="2000" dirty="0">
              <a:latin typeface="Cambria" panose="02040503050406030204" pitchFamily="18" charset="0"/>
            </a:endParaRPr>
          </a:p>
        </p:txBody>
      </p:sp>
      <p:sp>
        <p:nvSpPr>
          <p:cNvPr id="17411" name="Symbol zastępczy zawartości 2"/>
          <p:cNvSpPr>
            <a:spLocks noGrp="1"/>
          </p:cNvSpPr>
          <p:nvPr>
            <p:ph sz="half" idx="11"/>
          </p:nvPr>
        </p:nvSpPr>
        <p:spPr>
          <a:xfrm>
            <a:off x="5003800" y="1484784"/>
            <a:ext cx="4051300" cy="5184775"/>
          </a:xfrm>
        </p:spPr>
        <p:txBody>
          <a:bodyPr/>
          <a:lstStyle/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endParaRPr lang="pl-PL" altLang="pl-PL" sz="1800" dirty="0">
              <a:latin typeface="Cambria" panose="02040503050406030204" pitchFamily="18" charset="0"/>
            </a:endParaRPr>
          </a:p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800" dirty="0">
                <a:latin typeface="Cambria" panose="02040503050406030204" pitchFamily="18" charset="0"/>
              </a:rPr>
              <a:t>Biblioteka w Wałbrzychu</a:t>
            </a:r>
          </a:p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800" dirty="0">
                <a:latin typeface="Cambria" panose="02040503050406030204" pitchFamily="18" charset="0"/>
              </a:rPr>
              <a:t>Biblioteka w Legnicy</a:t>
            </a:r>
          </a:p>
          <a:p>
            <a:pPr marL="180975" indent="-180975">
              <a:buClr>
                <a:srgbClr val="A7190E"/>
              </a:buClr>
              <a:buFont typeface="Wingdings" panose="05000000000000000000" pitchFamily="2" charset="2"/>
              <a:buChar char="§"/>
            </a:pPr>
            <a:r>
              <a:rPr lang="pl-PL" altLang="pl-PL" sz="1800" dirty="0">
                <a:latin typeface="Cambria" panose="02040503050406030204" pitchFamily="18" charset="0"/>
              </a:rPr>
              <a:t>Biblioteka w Jeleniej Górze</a:t>
            </a:r>
          </a:p>
        </p:txBody>
      </p:sp>
      <p:sp>
        <p:nvSpPr>
          <p:cNvPr id="17412" name="Symbol zastępczy tekstu 3"/>
          <p:cNvSpPr>
            <a:spLocks noGrp="1"/>
          </p:cNvSpPr>
          <p:nvPr>
            <p:ph type="body" idx="12"/>
          </p:nvPr>
        </p:nvSpPr>
        <p:spPr>
          <a:xfrm>
            <a:off x="755650" y="115888"/>
            <a:ext cx="8299450" cy="865187"/>
          </a:xfrm>
        </p:spPr>
        <p:txBody>
          <a:bodyPr/>
          <a:lstStyle/>
          <a:p>
            <a:r>
              <a:rPr lang="pl-PL" altLang="pl-PL" sz="3600" dirty="0">
                <a:latin typeface="Cambria" panose="02040503050406030204" pitchFamily="18" charset="0"/>
              </a:rPr>
              <a:t>Odziały Biblioteki </a:t>
            </a:r>
            <a:r>
              <a:rPr lang="pl-PL" altLang="pl-PL" sz="3600" dirty="0" err="1">
                <a:latin typeface="Cambria" panose="02040503050406030204" pitchFamily="18" charset="0"/>
              </a:rPr>
              <a:t>PWr</a:t>
            </a:r>
            <a:endParaRPr lang="pl-PL" altLang="pl-PL" sz="3600" dirty="0"/>
          </a:p>
        </p:txBody>
      </p:sp>
      <p:sp>
        <p:nvSpPr>
          <p:cNvPr id="17413" name="Symbol zastępczy tekstu 4"/>
          <p:cNvSpPr>
            <a:spLocks noGrp="1"/>
          </p:cNvSpPr>
          <p:nvPr>
            <p:ph type="body" idx="10"/>
          </p:nvPr>
        </p:nvSpPr>
        <p:spPr>
          <a:xfrm>
            <a:off x="755650" y="1120775"/>
            <a:ext cx="4049713" cy="508000"/>
          </a:xfrm>
        </p:spPr>
        <p:txBody>
          <a:bodyPr/>
          <a:lstStyle/>
          <a:p>
            <a:pPr algn="ctr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sz="1600" b="1" dirty="0">
                <a:solidFill>
                  <a:srgbClr val="FFFFFF"/>
                </a:solidFill>
                <a:latin typeface="Cambria" panose="02040503050406030204" pitchFamily="18" charset="0"/>
              </a:rPr>
              <a:t>Na terenie Wrocławia</a:t>
            </a:r>
          </a:p>
        </p:txBody>
      </p:sp>
      <p:sp>
        <p:nvSpPr>
          <p:cNvPr id="17414" name="Symbol zastępczy tekstu 5"/>
          <p:cNvSpPr>
            <a:spLocks noGrp="1"/>
          </p:cNvSpPr>
          <p:nvPr>
            <p:ph type="body" idx="13"/>
          </p:nvPr>
        </p:nvSpPr>
        <p:spPr>
          <a:xfrm>
            <a:off x="5003800" y="1120775"/>
            <a:ext cx="4051300" cy="508000"/>
          </a:xfrm>
        </p:spPr>
        <p:txBody>
          <a:bodyPr/>
          <a:lstStyle/>
          <a:p>
            <a:pPr algn="ctr"/>
            <a:r>
              <a:rPr lang="pl-PL" altLang="pl-PL" sz="1600" b="1" dirty="0">
                <a:latin typeface="Cambria" panose="02040503050406030204" pitchFamily="18" charset="0"/>
              </a:rPr>
              <a:t>Odziały zamiejscowe</a:t>
            </a:r>
          </a:p>
        </p:txBody>
      </p:sp>
    </p:spTree>
    <p:extLst>
      <p:ext uri="{BB962C8B-B14F-4D97-AF65-F5344CB8AC3E}">
        <p14:creationId xmlns:p14="http://schemas.microsoft.com/office/powerpoint/2010/main" val="2467974701"/>
      </p:ext>
    </p:extLst>
  </p:cSld>
  <p:clrMapOvr>
    <a:masterClrMapping/>
  </p:clrMapOvr>
  <p:transition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55576" y="1196752"/>
            <a:ext cx="8280920" cy="841772"/>
          </a:xfrm>
          <a:solidFill>
            <a:srgbClr val="C00000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pl-PL" altLang="pl-PL" sz="4400" dirty="0">
                <a:solidFill>
                  <a:schemeClr val="bg1"/>
                </a:solidFill>
                <a:latin typeface="Cambria" panose="02040503050406030204" pitchFamily="18" charset="0"/>
              </a:rPr>
              <a:t>biblioteka.pwr.edu.pl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136904" cy="936104"/>
          </a:xfrm>
        </p:spPr>
        <p:txBody>
          <a:bodyPr/>
          <a:lstStyle/>
          <a:p>
            <a:pPr algn="ctr"/>
            <a:r>
              <a:rPr lang="pl-PL" altLang="pl-PL" sz="3600" b="0" dirty="0">
                <a:latin typeface="Cambria" panose="02040503050406030204" pitchFamily="18" charset="0"/>
              </a:rPr>
              <a:t>Zamawianie książek drogą elektroniczną</a:t>
            </a:r>
            <a:endParaRPr lang="pl-PL" sz="3600" b="0" dirty="0"/>
          </a:p>
        </p:txBody>
      </p:sp>
      <p:grpSp>
        <p:nvGrpSpPr>
          <p:cNvPr id="6" name="Grupa 5"/>
          <p:cNvGrpSpPr/>
          <p:nvPr/>
        </p:nvGrpSpPr>
        <p:grpSpPr>
          <a:xfrm>
            <a:off x="2072855" y="2276872"/>
            <a:ext cx="5646362" cy="4187626"/>
            <a:chOff x="4752020" y="2420888"/>
            <a:chExt cx="5646362" cy="4187626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2020" y="2420888"/>
              <a:ext cx="5646362" cy="4187626"/>
            </a:xfrm>
            <a:prstGeom prst="rect">
              <a:avLst/>
            </a:prstGeom>
          </p:spPr>
        </p:pic>
        <p:sp>
          <p:nvSpPr>
            <p:cNvPr id="9" name="Prostokąt zaokrąglony 8"/>
            <p:cNvSpPr/>
            <p:nvPr/>
          </p:nvSpPr>
          <p:spPr>
            <a:xfrm>
              <a:off x="4788024" y="3284984"/>
              <a:ext cx="4032448" cy="720080"/>
            </a:xfrm>
            <a:prstGeom prst="roundRect">
              <a:avLst/>
            </a:prstGeom>
            <a:noFill/>
            <a:ln>
              <a:solidFill>
                <a:srgbClr val="A7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584863564"/>
      </p:ext>
    </p:extLst>
  </p:cSld>
  <p:clrMapOvr>
    <a:masterClrMapping/>
  </p:clrMapOvr>
  <p:transition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2254250" y="4800600"/>
            <a:ext cx="5486400" cy="566738"/>
          </a:xfrm>
        </p:spPr>
        <p:txBody>
          <a:bodyPr/>
          <a:lstStyle/>
          <a:p>
            <a:endParaRPr lang="pl-PL" alt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755650" y="404664"/>
            <a:ext cx="82088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sz="2800" dirty="0">
                <a:latin typeface="Cambria" panose="02040503050406030204" pitchFamily="18" charset="0"/>
              </a:rPr>
              <a:t>…wpisujemy np. tytuł książki, nazwisko autora…</a:t>
            </a:r>
          </a:p>
          <a:p>
            <a:pPr algn="ctr"/>
            <a:endParaRPr lang="pl-PL" altLang="pl-PL" sz="2800" dirty="0">
              <a:latin typeface="Cambria" panose="02040503050406030204" pitchFamily="18" charset="0"/>
            </a:endParaRPr>
          </a:p>
          <a:p>
            <a:pPr algn="ctr"/>
            <a:r>
              <a:rPr lang="pl-PL" altLang="pl-PL" sz="2800" dirty="0">
                <a:latin typeface="Cambria" panose="02040503050406030204" pitchFamily="18" charset="0"/>
              </a:rPr>
              <a:t>…otrzymujemy listę rezultatów wyszukiwania…</a:t>
            </a:r>
            <a:endParaRPr lang="pl-PL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"/>
          <a:stretch/>
        </p:blipFill>
        <p:spPr bwMode="auto">
          <a:xfrm>
            <a:off x="708764" y="1988840"/>
            <a:ext cx="8339589" cy="473902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>
    <p:randomBar/>
  </p:transition>
</p:sld>
</file>

<file path=ppt/theme/theme1.xml><?xml version="1.0" encoding="utf-8"?>
<a:theme xmlns:a="http://schemas.openxmlformats.org/drawingml/2006/main" name="szablon1-PL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1_Projekt domyślny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ojekt domyślny 1">
        <a:dk1>
          <a:srgbClr val="000000"/>
        </a:dk1>
        <a:lt1>
          <a:srgbClr val="FFFFFF"/>
        </a:lt1>
        <a:dk2>
          <a:srgbClr val="FFEBD5"/>
        </a:dk2>
        <a:lt2>
          <a:srgbClr val="78120A"/>
        </a:lt2>
        <a:accent1>
          <a:srgbClr val="E32213"/>
        </a:accent1>
        <a:accent2>
          <a:srgbClr val="FFD3A1"/>
        </a:accent2>
        <a:accent3>
          <a:srgbClr val="FFFFFF"/>
        </a:accent3>
        <a:accent4>
          <a:srgbClr val="000000"/>
        </a:accent4>
        <a:accent5>
          <a:srgbClr val="EFABAA"/>
        </a:accent5>
        <a:accent6>
          <a:srgbClr val="E7BF91"/>
        </a:accent6>
        <a:hlink>
          <a:srgbClr val="FFD9AF"/>
        </a:hlink>
        <a:folHlink>
          <a:srgbClr val="FFB2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2758</TotalTime>
  <Words>1561</Words>
  <Application>Microsoft Office PowerPoint</Application>
  <PresentationFormat>Pokaz na ekranie (4:3)</PresentationFormat>
  <Paragraphs>237</Paragraphs>
  <Slides>35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42" baseType="lpstr">
      <vt:lpstr>Arial</vt:lpstr>
      <vt:lpstr>Calibri</vt:lpstr>
      <vt:lpstr>Cambria</vt:lpstr>
      <vt:lpstr>Times New Roman</vt:lpstr>
      <vt:lpstr>Trebuchet MS</vt:lpstr>
      <vt:lpstr>Wingdings</vt:lpstr>
      <vt:lpstr>szablon1-PL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Limity wypożyczenia książek </vt:lpstr>
      <vt:lpstr>Prezentacja programu PowerPoint</vt:lpstr>
      <vt:lpstr>Zamawianie książek drogą elektroniczną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CWINT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Dariusz Kardela</dc:creator>
  <cp:lastModifiedBy>Maria Borkowska</cp:lastModifiedBy>
  <cp:revision>175</cp:revision>
  <cp:lastPrinted>2017-02-27T13:04:48Z</cp:lastPrinted>
  <dcterms:created xsi:type="dcterms:W3CDTF">2017-06-26T08:45:37Z</dcterms:created>
  <dcterms:modified xsi:type="dcterms:W3CDTF">2021-02-22T13:29:16Z</dcterms:modified>
</cp:coreProperties>
</file>