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4" r:id="rId18"/>
    <p:sldId id="295" r:id="rId19"/>
    <p:sldId id="272" r:id="rId20"/>
    <p:sldId id="283" r:id="rId21"/>
    <p:sldId id="286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2192000" cy="6858000"/>
  <p:notesSz cx="6858000" cy="9144000"/>
  <p:embeddedFontLst>
    <p:embeddedFont>
      <p:font typeface="Audiowid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  <p:embeddedFont>
      <p:font typeface="Limelight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1799">
          <p15:clr>
            <a:srgbClr val="A4A3A4"/>
          </p15:clr>
        </p15:guide>
        <p15:guide id="3" pos="740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pYVXXaWaayS8yXBtMV0LnT19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F1C07-3C77-427B-9663-7825742BFB18}">
  <a:tblStyle styleId="{11EF1C07-3C77-427B-9663-7825742BFB18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392" y="80"/>
      </p:cViewPr>
      <p:guideLst>
        <p:guide orient="horz" pos="436"/>
        <p:guide pos="1799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f8b9076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ef8b9076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f7da03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f7da03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f8b90762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ef8b90762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ef7da03a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ef7da03a3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1f4ac2b1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b1f4ac2b1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1f4ac2b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b1f4ac2b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1f4ac2b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b1f4ac2b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b1f4ac2b1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b1f4ac2b1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/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/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/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/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0765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2771775" y="1200150"/>
            <a:ext cx="4219575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2"/>
          </p:nvPr>
        </p:nvSpPr>
        <p:spPr>
          <a:xfrm>
            <a:off x="7362825" y="1200150"/>
            <a:ext cx="432435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/>
          <p:nvPr/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udiowide"/>
              <a:buNone/>
            </a:pPr>
            <a:r>
              <a:rPr lang="pl-PL" sz="4000" cap="none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rPr>
              <a:t>TYTUŁ</a:t>
            </a:r>
            <a:endParaRPr sz="4000" cap="none">
              <a:solidFill>
                <a:schemeClr val="lt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 sz="4000" b="0" i="0" u="none" strike="noStrike" cap="none">
                <a:solidFill>
                  <a:srgbClr val="BCC9D8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klaudia.krzyszkowska@pwr.edu.p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oclaw.pl/akademicki-wroclaw/wroclawskie-centrum-akademicki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wm.pwr.edu.pl/fcp/kGBUKOQtTKlQhbx08SlkGTxYCEi8pMgQGS39SBUpVFiwNUFhxRkkjFSg/7/public/student_exchange/zezwolenie_dziekana.doc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://dsm.pwr.edu.pl/en/international-students/exchange-erasmus/incoming/erasmus-plus/faculty-departmental-coordinator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wm.pwr.edu.pl/fcp/kGBUKOQtTKlQhbx08SlkGTxYCEi8pMgQGS39SBUpVFiwNUFhxRkkjFSg/7/public/student_exchange/learning_agreement_exchange_2018_-outgoing.doc" TargetMode="External"/><Relationship Id="rId5" Type="http://schemas.openxmlformats.org/officeDocument/2006/relationships/hyperlink" Target="https://dwm.pwr.edu.pl/fcp/0GBUKOQtTKlQhbx08SlkTVBZeUTgtCgg9ACFDC0RETm9PFRYqCl5tDXdAGHoV/7/public/student_exchange/exchange_basia/formularz_zgloszeniowy_student_exchange.docx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dwm.pwr.edu.pl/fcp/kGBUKOQtTKlQhbx08SlkGTxYCEi8pMgQGS39SBUpVFiwNUFhxRkkjFSg/7/public/student_exchange/exchange_basia/changes_to_la_exchange_2020.doc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ewa.mroczek@pwr.edu.pl" TargetMode="External"/><Relationship Id="rId4" Type="http://schemas.openxmlformats.org/officeDocument/2006/relationships/image" Target="../media/image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siia.bokovenko@pwr.edu.pl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arbara.jarosz@pwr.edu.pl" TargetMode="External"/><Relationship Id="rId5" Type="http://schemas.openxmlformats.org/officeDocument/2006/relationships/hyperlink" Target="mailto:joanna.latuszek@pwr.edu.pl" TargetMode="External"/><Relationship Id="rId4" Type="http://schemas.openxmlformats.org/officeDocument/2006/relationships/hyperlink" Target="mailto:julia.bohdziewicz@pwr.edu.p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/>
          <p:nvPr/>
        </p:nvSpPr>
        <p:spPr>
          <a:xfrm flipH="1">
            <a:off x="0" y="0"/>
            <a:ext cx="2470920" cy="6858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470920" y="4645152"/>
            <a:ext cx="9721080" cy="2212848"/>
          </a:xfrm>
          <a:prstGeom prst="rect">
            <a:avLst/>
          </a:prstGeom>
          <a:solidFill>
            <a:srgbClr val="797979">
              <a:alpha val="34901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8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474464" y="4576175"/>
            <a:ext cx="9586098" cy="328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Erasmus+ 2025/2026 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spotkanie informacyjne</a:t>
            </a:r>
            <a:br>
              <a:rPr lang="pl-PL" sz="32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</a:br>
            <a:r>
              <a:rPr lang="pl-PL" sz="2000" b="0" i="0" u="none" strike="noStrike" cap="none" dirty="0">
                <a:solidFill>
                  <a:schemeClr val="accent1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Wrocław, 23 stycznia 2025 r.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i="0" u="none" strike="noStrike" cap="none" dirty="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        </a:t>
            </a:r>
            <a:endParaRPr dirty="0"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4831" y="1926644"/>
            <a:ext cx="3833061" cy="28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0919" y="0"/>
            <a:ext cx="9721080" cy="522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25" y="6116000"/>
            <a:ext cx="2294276" cy="56945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Google Shape;75;g1ef7da03a33_0_0">
            <a:extLst>
              <a:ext uri="{FF2B5EF4-FFF2-40B4-BE49-F238E27FC236}">
                <a16:creationId xmlns:a16="http://schemas.microsoft.com/office/drawing/2014/main" id="{D769A1D4-A263-475B-8440-F3B40AD6C8D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56" y="5001481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Rekrutacja na studia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2855927" y="9913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538CD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Znajomość języka obcego</a:t>
            </a:r>
            <a:endParaRPr sz="5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Egzamin językowy 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Poziom B2</a:t>
            </a:r>
            <a:r>
              <a:rPr lang="pl-PL" sz="55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dotyczy osób, które nie posiadają stosownych certyfikatów językowych</a:t>
            </a:r>
            <a:b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ani oceny z lektoratu (wydruk z edukacji zatwierdzony przez Dziekanat)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15 marca 2025 </a:t>
            </a:r>
            <a:r>
              <a:rPr lang="pl-PL" sz="5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(szczegóły podane na stronie internetowej SJO)</a:t>
            </a:r>
            <a:endParaRPr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Osoby z certyfikatami</a:t>
            </a:r>
            <a:r>
              <a:rPr lang="pl-PL" sz="5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Wydziałowych</a:t>
            </a:r>
            <a:endParaRPr sz="5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9718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konieczność doręczenia kopii certyfikatu językowego do Koordynatorów</a:t>
            </a:r>
            <a:r>
              <a:rPr lang="pl-PL" sz="5500" dirty="0"/>
              <a:t> </a:t>
            </a: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Wydziałowych.</a:t>
            </a:r>
            <a:endParaRPr sz="5500" dirty="0"/>
          </a:p>
          <a:p>
            <a:pPr marL="342900" lvl="0" indent="-29718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wykaz uznawanych certyfikatów znajduje się na stronie SJO (dodatkowo, jeśli Koordynator Wydziałowy wyrazi zgodę uznanie FCE)</a:t>
            </a:r>
            <a:endParaRPr sz="55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55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WAŻNE!</a:t>
            </a:r>
            <a:endParaRPr sz="55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81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Nie można z góry przyjąć, że każda uczelnia uczestnicząca w programie Erasmus+ oferuje zajęcia w j. angielskim dla każdego kierunku.</a:t>
            </a:r>
          </a:p>
          <a:p>
            <a:pPr marL="4181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</a:pPr>
            <a:r>
              <a:rPr lang="pl-PL" sz="5500" dirty="0">
                <a:latin typeface="Calibri"/>
                <a:ea typeface="Calibri"/>
                <a:cs typeface="Calibri"/>
                <a:sym typeface="Calibri"/>
              </a:rPr>
              <a:t>Planując wyjazd na studia np. do Hiszpanii bez znajomości lokalnego języka należy sprawdzić na stronie uczelni, czy oferuje zajęcia w j. angielskim w danej dziedzinie</a:t>
            </a: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lang="pl-PL"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7C26A8-2C7D-4EE9-8B6F-A2BE29FDD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142" y="2044175"/>
            <a:ext cx="1063009" cy="1063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f8b907620_0_0"/>
          <p:cNvSpPr/>
          <p:nvPr/>
        </p:nvSpPr>
        <p:spPr>
          <a:xfrm flipH="1">
            <a:off x="120" y="4498494"/>
            <a:ext cx="2470800" cy="23595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g1ef8b907620_0_0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Rekrutacja na studia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6" name="Google Shape;156;g1ef8b90762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ef8b907620_0_0"/>
          <p:cNvSpPr txBox="1">
            <a:spLocks noGrp="1"/>
          </p:cNvSpPr>
          <p:nvPr>
            <p:ph type="body" idx="1"/>
          </p:nvPr>
        </p:nvSpPr>
        <p:spPr>
          <a:xfrm>
            <a:off x="2956827" y="1215426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Font typeface="Noto Sans Symbols"/>
              <a:buChar char="▪"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1ef8b90762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86A090C-E327-4748-9620-3E363AFC1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959" y="928279"/>
            <a:ext cx="6742612" cy="5673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2855527" y="615696"/>
            <a:ext cx="9001193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HARMONOGRAM REKRUTACJI NA STUDIA</a:t>
            </a:r>
            <a:br>
              <a:rPr lang="pl-PL" sz="3200" dirty="0"/>
            </a:br>
            <a:endParaRPr sz="3200" b="1" dirty="0"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2932177" y="1146048"/>
            <a:ext cx="9323340" cy="57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latin typeface="Calibri"/>
                <a:ea typeface="Calibri"/>
                <a:cs typeface="Calibri"/>
                <a:sym typeface="Calibri"/>
              </a:rPr>
              <a:t>12 marca 2025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– zakończenie naboru kandydatów - studentów na wydziałach i przekazanie</a:t>
            </a:r>
            <a:br>
              <a:rPr lang="pl-PL" sz="7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do CRM list kandydatów z informacją, kto wymaga egzaminu językowego</a:t>
            </a:r>
            <a:endParaRPr dirty="0"/>
          </a:p>
          <a:p>
            <a:pPr marL="342900" lvl="0" indent="-2635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15 marca 2025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 egzaminy językowe dla kandydatów; </a:t>
            </a: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zaplanowany jest dodatkowy kurs z j. hiszpańskiego dla studentów, którzy znają j. hiszp. na poziomie min. A1 lub A2 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latin typeface="Calibri"/>
                <a:ea typeface="Calibri"/>
                <a:cs typeface="Calibri"/>
                <a:sym typeface="Calibri"/>
              </a:rPr>
              <a:t>18 marca 2025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- sporządzenie wstępnych list kandydatów na wyjazd na wydziałach</a:t>
            </a:r>
            <a:br>
              <a:rPr lang="pl-PL" sz="7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z uwzględnieniem list rezerwowych</a:t>
            </a:r>
            <a:endParaRPr dirty="0"/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23 marca 2025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- spotkanie dla studentów wstępnie zakwalifikowanych*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30 kwietnia 2025 </a:t>
            </a: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– deadline na złożenie formularzy aplikacyjnych w systemie IRC </a:t>
            </a:r>
            <a:b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(wyjazdy na cały rok i semestr zimowy)</a:t>
            </a:r>
            <a:endParaRPr dirty="0"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Noto Sans Symbols"/>
              <a:buChar char="▪"/>
            </a:pPr>
            <a:r>
              <a:rPr lang="pl-PL" sz="7200" b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30 listopada 2025 </a:t>
            </a:r>
            <a: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– składanie formularzy aplikacyjnych w systemie IRC</a:t>
            </a:r>
            <a:b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7200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(wyjazdy na semestr letni)</a:t>
            </a:r>
            <a:endParaRPr dirty="0">
              <a:solidFill>
                <a:srgbClr val="F7964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7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UWAGA! </a:t>
            </a:r>
            <a:r>
              <a:rPr lang="pl-PL" sz="7200" dirty="0">
                <a:latin typeface="Calibri"/>
                <a:ea typeface="Calibri"/>
                <a:cs typeface="Calibri"/>
                <a:sym typeface="Calibri"/>
              </a:rPr>
              <a:t>Oryginały dokumentów należy złożyć do CRM w dniu podpisania umowy finansowej (nie wcześniej niż 3 tygodnie przed planowanym wyjazdem)</a:t>
            </a:r>
            <a:endParaRPr lang="pl-PL" sz="72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Wydziałowych</a:t>
            </a:r>
            <a:endParaRPr sz="22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2891742" y="179970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GDZIE SIĘ ZGŁOSIĆ?</a:t>
            </a:r>
            <a:endParaRPr sz="16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2554224" y="1280160"/>
            <a:ext cx="9570719" cy="552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ETAP: wybór uczelni partnerskiej, wizyta u Koordynatorów Wydziałowych</a:t>
            </a:r>
            <a:endParaRPr sz="6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 dirty="0">
                <a:latin typeface="Calibri"/>
                <a:ea typeface="Calibri"/>
                <a:cs typeface="Calibri"/>
                <a:sym typeface="Calibri"/>
              </a:rPr>
              <a:t>Należy złożyć u Koordynatorów dokumenty wymagane przez Koordynatorów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 dirty="0">
                <a:latin typeface="Calibri"/>
                <a:ea typeface="Calibri"/>
                <a:cs typeface="Calibri"/>
                <a:sym typeface="Calibri"/>
              </a:rPr>
              <a:t>Nazwiska i adresy Koordynatorów można znaleźć na stronie:</a:t>
            </a:r>
            <a:endParaRPr dirty="0"/>
          </a:p>
          <a:p>
            <a:pPr marL="457200" lvl="0" indent="-43005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CC9D8"/>
              </a:buClr>
              <a:buSzPct val="90000"/>
              <a:buFont typeface="Audiowide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41935"/>
              <a:buFont typeface="Noto Sans Symbols"/>
              <a:buNone/>
            </a:pPr>
            <a:endParaRPr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endParaRPr lang="pl-PL"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endParaRPr lang="pl-PL" sz="6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r>
              <a:rPr lang="pl-PL" sz="6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studentów na Wydziałach </a:t>
            </a:r>
            <a:r>
              <a:rPr lang="pl-PL" sz="6200" b="1" u="sng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marca 2025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pl-PL"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pl-PL" sz="22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None/>
            </a:pPr>
            <a:endParaRPr lang="pl-PL" sz="8000" b="1" u="sng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ETAP</a:t>
            </a:r>
            <a:r>
              <a:rPr lang="pl-PL" sz="6400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: spotkanie informacyjne dla osób wstępnie zakwalifikowanych - </a:t>
            </a: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23 marca 2025*</a:t>
            </a: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endParaRPr lang="pl-PL" sz="6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indent="0" algn="l">
              <a:lnSpc>
                <a:spcPct val="100000"/>
              </a:lnSpc>
              <a:spcBef>
                <a:spcPts val="0"/>
              </a:spcBef>
              <a:buClr>
                <a:srgbClr val="BCC9D8"/>
              </a:buClr>
              <a:buSzPct val="112500"/>
            </a:pPr>
            <a:endParaRPr lang="pl-PL" sz="8000" b="1" dirty="0">
              <a:solidFill>
                <a:srgbClr val="538CD5"/>
              </a:solidFill>
              <a:latin typeface="Calibri"/>
              <a:cs typeface="Calibri"/>
              <a:sym typeface="Calibri"/>
            </a:endParaRPr>
          </a:p>
          <a:p>
            <a:pPr marL="25400" indent="0">
              <a:lnSpc>
                <a:spcPct val="100000"/>
              </a:lnSpc>
              <a:spcBef>
                <a:spcPts val="0"/>
              </a:spcBef>
              <a:buClr>
                <a:srgbClr val="BCC9D8"/>
              </a:buClr>
              <a:buSzPct val="112500"/>
            </a:pPr>
            <a:r>
              <a:rPr lang="pl-PL" sz="4000" dirty="0">
                <a:solidFill>
                  <a:srgbClr val="538CD5"/>
                </a:solidFill>
                <a:latin typeface="Calibri"/>
                <a:cs typeface="Calibri"/>
                <a:sym typeface="Calibri"/>
              </a:rPr>
              <a:t>*termin będzie jeszcze potwierdzony</a:t>
            </a: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</a:pPr>
            <a:r>
              <a:rPr lang="pl-PL" sz="6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244444"/>
              <a:buFont typeface="Audiowide"/>
              <a:buNone/>
            </a:pP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92FE9A-8F28-4EF3-B8B9-6FFDD15EA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350" y="2325950"/>
            <a:ext cx="1447060" cy="14470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2958799" y="246062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600"/>
              <a:buFont typeface="Audiowide"/>
              <a:buNone/>
            </a:pPr>
            <a:r>
              <a:rPr lang="pl-PL" sz="36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STYPENDIUM</a:t>
            </a:r>
            <a:endParaRPr sz="36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Stypendium jest </a:t>
            </a:r>
            <a:r>
              <a:rPr lang="pl-PL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formą dofinansowania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studiach za granicą i nie pokrywa pełnych kosztów pobytu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Stawki </a:t>
            </a: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miesięczne zależą od kraju wyjazdu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lvl="0" indent="-457200"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Wypłata w 2 ratach:</a:t>
            </a:r>
          </a:p>
          <a:p>
            <a:pPr marL="0" lvl="0" indent="0">
              <a:buSzPts val="2000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	80% grantu przed wyjazdem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	do 20% grantu po powrocie i rozliczeniu się z dokumentów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Pobyt w instytucji przyjmującej musi mieścić się w okresie: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 dirty="0"/>
              <a:t>                        	</a:t>
            </a:r>
            <a:r>
              <a:rPr lang="pl-PL" sz="2000" b="1" dirty="0">
                <a:solidFill>
                  <a:srgbClr val="FF9900"/>
                </a:solidFill>
              </a:rPr>
              <a:t>od 1 lipca 2025 do 30 września 2026</a:t>
            </a:r>
            <a:endParaRPr dirty="0">
              <a:solidFill>
                <a:srgbClr val="FF99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189" name="Google Shape;1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399040" y="338086"/>
            <a:ext cx="9275626" cy="92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Wysokość dofinansowania (studia)</a:t>
            </a:r>
            <a:b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</a:b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Wyjazdy na studia: od 2 do 12 miesięcy*</a:t>
            </a:r>
            <a:br>
              <a:rPr lang="pl-PL" sz="3200" b="1" cap="none" dirty="0">
                <a:solidFill>
                  <a:srgbClr val="538CD5"/>
                </a:solidFill>
                <a:latin typeface="Audiowide"/>
                <a:ea typeface="Audiowide"/>
                <a:cs typeface="Audiowide"/>
                <a:sym typeface="Audiowide"/>
              </a:rPr>
            </a:br>
            <a:endParaRPr sz="3200" dirty="0">
              <a:latin typeface="Audiowide"/>
              <a:ea typeface="Audiowide"/>
              <a:cs typeface="Audiowide"/>
              <a:sym typeface="Audiowide"/>
            </a:endParaRPr>
          </a:p>
        </p:txBody>
      </p:sp>
      <p:graphicFrame>
        <p:nvGraphicFramePr>
          <p:cNvPr id="195" name="Google Shape;195;p12"/>
          <p:cNvGraphicFramePr/>
          <p:nvPr>
            <p:extLst>
              <p:ext uri="{D42A27DB-BD31-4B8C-83A1-F6EECF244321}">
                <p14:modId xmlns:p14="http://schemas.microsoft.com/office/powerpoint/2010/main" val="1760365191"/>
              </p:ext>
            </p:extLst>
          </p:nvPr>
        </p:nvGraphicFramePr>
        <p:xfrm>
          <a:off x="2634775" y="1262356"/>
          <a:ext cx="8320834" cy="5271218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160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0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0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Dania, Finlandia,  Francja, Islandia, Irlandia, Liechtenstein, Luksemburg, Niderlandy, Niemcy, Norwegia, Szwecja, Włochy oraz kraje region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13 i 14*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Cypr, Czechy, Estonia, Grecja, Hiszpania, Łotwa, Malta, Portugalia, Słowacja, Słowenia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Litwa, Macedonia Północna, Rumunia, Serbia, Turcja, Węgry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600 €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6" name="Google Shape;1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50" y="4871850"/>
            <a:ext cx="1729224" cy="14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 txBox="1"/>
          <p:nvPr/>
        </p:nvSpPr>
        <p:spPr>
          <a:xfrm>
            <a:off x="2634775" y="6129325"/>
            <a:ext cx="3645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2550168" y="258875"/>
            <a:ext cx="84490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Inne możliwości dofinansowania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03" name="Google Shape;203;p1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stypendium Rady Miasta Wrocławia - informacje w na stronie </a:t>
            </a: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Wrocławskiego Centrum Akademickiego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lang="pl-PL"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pl-PL"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wysokości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250 €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miesięcznie. W przypadku większego zapotrzebowania </a:t>
            </a: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dokumentowania dowodami finansowymi (faktury, rachunki, bilety)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każdy miesiąc pobytu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studia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dla studentów uprawnionych w trakcie rekrutacji do stypendium socjalnego na 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(na podstawie zaświadczenia/kopia decyzji)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dirty="0"/>
          </a:p>
        </p:txBody>
      </p:sp>
      <p:pic>
        <p:nvPicPr>
          <p:cNvPr id="207" name="Google Shape;2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5"/>
            <a:ext cx="1286599" cy="11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0BAD7B-23F7-45A2-AB40-47C6C2403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897" y="1413762"/>
            <a:ext cx="1158812" cy="11588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010A-7075-4620-AC82-DBB18B86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001" y="195209"/>
            <a:ext cx="7752173" cy="709666"/>
          </a:xfrm>
        </p:spPr>
        <p:txBody>
          <a:bodyPr>
            <a:normAutofit/>
          </a:bodyPr>
          <a:lstStyle/>
          <a:p>
            <a:r>
              <a:rPr lang="pl-PL" sz="3100" b="1" dirty="0">
                <a:solidFill>
                  <a:srgbClr val="558E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Dofinansowanie SMS/SMT - nowość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EB4F33-209F-4BDF-B46C-3F64F8986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Google Shape;148;p23">
            <a:extLst>
              <a:ext uri="{FF2B5EF4-FFF2-40B4-BE49-F238E27FC236}">
                <a16:creationId xmlns:a16="http://schemas.microsoft.com/office/drawing/2014/main" id="{9ED8E6AE-D320-4AD7-A3F2-9D7BC27F07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2638" y="1068512"/>
            <a:ext cx="9888529" cy="534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12">
            <a:extLst>
              <a:ext uri="{FF2B5EF4-FFF2-40B4-BE49-F238E27FC236}">
                <a16:creationId xmlns:a16="http://schemas.microsoft.com/office/drawing/2014/main" id="{A159A1B4-2A3F-4095-95B3-1B24BE6CE0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51" y="5129303"/>
            <a:ext cx="1729224" cy="148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506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010A-7075-4620-AC82-DBB18B86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1" dirty="0">
                <a:solidFill>
                  <a:srgbClr val="558E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Dofinansowanie SMS/SMT - nowość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EB4F33-209F-4BDF-B46C-3F64F8986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8375" y="1181528"/>
            <a:ext cx="9638800" cy="506052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Wsparcie indywidualne na pokrycie kosztów utrzymania w czasie</a:t>
            </a:r>
          </a:p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podróży przed rozpoczęciem działania i po jego zakończeniu:</a:t>
            </a: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▪ dla uczestników otrzymujących ryczałt na podróż standardową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to maksymalnie wsparcie indywidualne na 2 dni podróży,</a:t>
            </a: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▪ dla uczestników otrzymujących ryczałt „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” to maksymalnie</a:t>
            </a: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  wsparcie indywidualnie do 4 dni podróży w zależności od odległości (ustalone przez Uczelnię)</a:t>
            </a:r>
          </a:p>
        </p:txBody>
      </p:sp>
      <p:pic>
        <p:nvPicPr>
          <p:cNvPr id="5" name="Google Shape;196;p12">
            <a:extLst>
              <a:ext uri="{FF2B5EF4-FFF2-40B4-BE49-F238E27FC236}">
                <a16:creationId xmlns:a16="http://schemas.microsoft.com/office/drawing/2014/main" id="{A159A1B4-2A3F-4095-95B3-1B24BE6CE0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151" y="5129303"/>
            <a:ext cx="1729224" cy="14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3;p31">
            <a:extLst>
              <a:ext uri="{FF2B5EF4-FFF2-40B4-BE49-F238E27FC236}">
                <a16:creationId xmlns:a16="http://schemas.microsoft.com/office/drawing/2014/main" id="{1B62E9B8-3A7E-4682-A9DD-20E562A460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" y="0"/>
            <a:ext cx="2259604" cy="4345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699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3076183" y="1819928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Podróż z wykorzystaniem niskoemisyjnych środków transportu takich jak autobus, pociąg lub wspólne korzystanie z samochodu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Podróż niskoemisyjnymi środkami transportu w jedną stroną nie jest podstawą do uznania podróży jako „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travel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i przyznania podwyższonego ryczałtu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podróż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Wprowadzenie obowiązku/zalecenia podróży niskoemisyjnymi środkami transportu do 499 km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None/>
            </a:pPr>
            <a:r>
              <a:rPr lang="pl-PL" sz="20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WAŻNE: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dni podróży nie mogą pokrywać się z okresem wymiany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dirty="0"/>
          </a:p>
        </p:txBody>
      </p:sp>
      <p:sp>
        <p:nvSpPr>
          <p:cNvPr id="213" name="Google Shape;213;p14"/>
          <p:cNvSpPr/>
          <p:nvPr/>
        </p:nvSpPr>
        <p:spPr>
          <a:xfrm>
            <a:off x="1786051" y="439766"/>
            <a:ext cx="35477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00B050"/>
                </a:solidFill>
                <a:latin typeface="Audiowide"/>
                <a:ea typeface="Audiowide"/>
                <a:cs typeface="Audiowide"/>
                <a:sym typeface="Audiowide"/>
              </a:rPr>
              <a:t>„Green Travel”</a:t>
            </a:r>
            <a:endParaRPr sz="3200" b="0" i="0" u="none" strike="noStrike" cap="none">
              <a:solidFill>
                <a:srgbClr val="000000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75528"/>
            <a:ext cx="1432437" cy="214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17" y="1973555"/>
            <a:ext cx="2518983" cy="167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18" y="3303244"/>
            <a:ext cx="1526312" cy="22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5130" y="3880651"/>
            <a:ext cx="1295480" cy="19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2400" y="145950"/>
            <a:ext cx="1179675" cy="10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4;p14">
            <a:extLst>
              <a:ext uri="{FF2B5EF4-FFF2-40B4-BE49-F238E27FC236}">
                <a16:creationId xmlns:a16="http://schemas.microsoft.com/office/drawing/2014/main" id="{6EC39670-B80F-49E0-94AF-9920B770B7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85130"/>
            <a:ext cx="1432437" cy="214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f7da03a33_0_0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Kilka słów o Programie</a:t>
            </a:r>
            <a:endParaRPr/>
          </a:p>
        </p:txBody>
      </p:sp>
      <p:sp>
        <p:nvSpPr>
          <p:cNvPr id="73" name="Google Shape;73;g1ef7da03a33_0_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ct val="39285"/>
              <a:buFont typeface="Arial"/>
              <a:buNone/>
            </a:pP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opean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ction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cheme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obility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niversity </a:t>
            </a:r>
            <a:r>
              <a:rPr lang="pl-PL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tudents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Program Erasmus powstał w 1987 r. jako program wymiany dla studentów szkół wyższych.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pierwszym roku wzięło w nim udział ok. 3200 studentów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 11 europejskich państw: Belgii, Danii, Niemiec, Grecji, Francji, Irlandii, Włoch, Holandii, Portugalii, Hiszpanii i Wielkiej Brytanii. Dzisiaj Erasmus+ oferuje wiele możliwości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szkolnictwie wyższym, kształceniu i szkoleniu zawodowym, kształceniu ogólnym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i kształceniu dorosłych oraz w dziedzinach młodzieży i sportu.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W Polsce od roku 1998.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Poprzednie nazwy Programu: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1987-1993 – Erasmus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1994-1999 –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 (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/Erasmus)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2000-2006 –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II (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Socrates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/Erasmus)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2007-2013 – The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Lifelong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Learning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(LLP-Erasmus)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2014 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pl-PL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2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4" name="Google Shape;74;g1ef7da03a3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00" y="271400"/>
            <a:ext cx="2364927" cy="37385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75" name="Google Shape;75;g1ef7da03a3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przed wyjazdem zalecany jest test językowy online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OLS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wolno łączyć programów finansowanych przez UE</a:t>
            </a: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jesteś odpowiedzialny za dopełnienie wszystkich wymaganych formalności</a:t>
            </a:r>
            <a:endParaRPr dirty="0"/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zakwalifikowanie do programu nie jest jednoznaczne z wyjazdem na studia/praktykę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Jeśli długość wyjazdu to 2 semestry, muszą odbyć się one </a:t>
            </a:r>
            <a:r>
              <a:rPr lang="pl-PL" sz="2000" b="1" u="sng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w tej samej uczelni</a:t>
            </a:r>
            <a:endParaRPr sz="20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ostatecznym warunkiem uczestnictwa w Programie jest akceptacja kandydatury studenta przez instytucję przyjmującą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3076650" y="231225"/>
            <a:ext cx="199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WAŻ</a:t>
            </a:r>
            <a:r>
              <a:rPr lang="pl-PL" sz="3200" b="1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N</a:t>
            </a: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449910" cy="1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sprawdzić terminy nominacji, listę kursów oraz kalendarz akademicki (kalendarze akademickie uczelni różnią się)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oprócz dokumentów wymaganych przez daną uczelnię przyjmującą, składamy również dokumenty w systemie IRC (po akceptacji)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Koszty studenta: samolot, wiza, ubezpieczenie, zakwaterowanie, opłata rejestracyjna (jeśli obowiązuje)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wymianie student otrzymuje </a:t>
            </a:r>
            <a:r>
              <a:rPr lang="pl-PL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oraz certyfikat pobytu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który należy dostarczyć do dziekanatu celem rozliczenia i zaliczenia semestru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2523751" y="76850"/>
            <a:ext cx="6636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O czym należy pamiętać?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58" name="Google Shape;3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9B04FC5-BE6D-4922-A4D7-4822E691C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021" y="4872454"/>
            <a:ext cx="1475080" cy="147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f8b907620_0_42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g1ef8b907620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ef8b907620_0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ef8b907620_0_42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60000"/>
              <a:buFont typeface="Noto Sans Symbols"/>
              <a:buChar char="▪"/>
            </a:pP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wymiana krótkoterminowa – zajęcia na uczelni partnerskiej (min. 5 dni) z komponentem wirtualnym – min. 3 ECTS,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2857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5-14 dni – 79 €/dzień,* </a:t>
            </a:r>
            <a:endParaRPr dirty="0"/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15-30 dni – 56 €/dzień,*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na BIP odbywa się na wydziałach.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17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Stawka może ulec zmianie</a:t>
            </a:r>
            <a:endParaRPr sz="1976" dirty="0"/>
          </a:p>
        </p:txBody>
      </p:sp>
      <p:sp>
        <p:nvSpPr>
          <p:cNvPr id="227" name="Google Shape;227;g1ef8b907620_0_42"/>
          <p:cNvSpPr/>
          <p:nvPr/>
        </p:nvSpPr>
        <p:spPr>
          <a:xfrm>
            <a:off x="2943700" y="179750"/>
            <a:ext cx="8915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Blended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</a:t>
            </a: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Intensive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</a:t>
            </a:r>
            <a:r>
              <a:rPr lang="pl-PL" sz="3200" b="1" i="0" u="none" strike="noStrike" cap="none" dirty="0" err="1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Programmes</a:t>
            </a: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- BIP</a:t>
            </a:r>
            <a:endParaRPr sz="3200" b="1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   </a:t>
            </a: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 dirty="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28" name="Google Shape;228;g1ef8b907620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ef8b907620_0_42"/>
          <p:cNvSpPr txBox="1"/>
          <p:nvPr/>
        </p:nvSpPr>
        <p:spPr>
          <a:xfrm>
            <a:off x="2987625" y="3488825"/>
            <a:ext cx="73266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“OSOBY Z MNIEJSZYMI SZANSAMI”</a:t>
            </a:r>
            <a:r>
              <a:rPr lang="pl-P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5-14 dni - 100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15-30 dni - 150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Dofinansowanie podróży w formie ryczałtu na podstawie kalkulatora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odległości 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Organizowane w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firmach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ośrodkach badawczych 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na uniwersytetach</a:t>
            </a:r>
            <a:endParaRPr/>
          </a:p>
          <a:p>
            <a:pPr marL="45720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6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 studenckie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od 2 do 12 miesięcy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Staże dla niedawnych absolwentów („recent graduates”):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pl-PL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czasie studiów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-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realizowane w ciągu 12 miesięcy od daty obrony/złożenia pracy doktorskiej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Absolwenci mają możliwość wielokrotnych wyjazdów w czasie roku od obrony i w ramach posiadanego kapitału mobilności.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Wyjazdy na praktyki i staże - SMT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możliwość zdobycia doświadczenia zawodowego za granicą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realizację praktyki zgodnej z kierunkiem studiów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skorzystanie z bazy naszych partnerów i oferowanych przez nich praktyk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 dirty="0"/>
              <a:t>uzyskanie dofinansowania praktyki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 dirty="0"/>
          </a:p>
        </p:txBody>
      </p:sp>
      <p:sp>
        <p:nvSpPr>
          <p:cNvPr id="248" name="Google Shape;248;p17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Co oferuje program?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49" name="Google Shape;2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253603" y="206998"/>
            <a:ext cx="85439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Wysokość dofinansowania (praktyki)</a:t>
            </a:r>
            <a:b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</a:br>
            <a:r>
              <a:rPr lang="pl-PL" sz="28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Wyjazdy na praktyki: od 2 do 12 miesięcy</a:t>
            </a:r>
            <a:endParaRPr sz="28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0" y="5028026"/>
            <a:ext cx="1659300" cy="142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" name="Google Shape;256;p18"/>
          <p:cNvGraphicFramePr/>
          <p:nvPr>
            <p:extLst>
              <p:ext uri="{D42A27DB-BD31-4B8C-83A1-F6EECF244321}">
                <p14:modId xmlns:p14="http://schemas.microsoft.com/office/powerpoint/2010/main" val="129793430"/>
              </p:ext>
            </p:extLst>
          </p:nvPr>
        </p:nvGraphicFramePr>
        <p:xfrm>
          <a:off x="2600784" y="1402051"/>
          <a:ext cx="8861350" cy="493180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43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– Austria, Belgia, Dania, Finlandia,  Francja, Islandia, Irlandia, Liechtenstein, Luksemburg, Niderlandy, Niemcy, Norwegia, Szwecja, Włochy oraz kraje region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13 i 14*</a:t>
                      </a:r>
                      <a:endParaRPr lang="pl-PL"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Cypr, Czechy, Estonia, Grecja, Hiszpania, Łotwa, Malta, Portugalia, Słowacja, Słowenia</a:t>
                      </a:r>
                      <a:endParaRPr lang="pl-PL"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Litwa, Macedonia Północna, Rumunia, Serbia, Turcja, Węgry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 </a:t>
                      </a: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7" name="Google Shape;257;p18"/>
          <p:cNvSpPr txBox="1"/>
          <p:nvPr/>
        </p:nvSpPr>
        <p:spPr>
          <a:xfrm>
            <a:off x="4921320" y="6330162"/>
            <a:ext cx="293835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dirty="0"/>
          </a:p>
        </p:txBody>
      </p:sp>
      <p:sp>
        <p:nvSpPr>
          <p:cNvPr id="258" name="Google Shape;258;p18"/>
          <p:cNvSpPr txBox="1"/>
          <p:nvPr/>
        </p:nvSpPr>
        <p:spPr>
          <a:xfrm>
            <a:off x="2711151" y="6292964"/>
            <a:ext cx="4178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/>
          <p:nvPr/>
        </p:nvSpPr>
        <p:spPr>
          <a:xfrm>
            <a:off x="2771775" y="217801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Inne możliwości dofinansowania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67" name="Google Shape;267;p19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wysokości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udokumentowania dowodami finansowymi (faktury, rachunki, bilety)     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dirty="0"/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każdy miesiąc pobytu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u="sng" dirty="0">
                <a:latin typeface="Calibri"/>
                <a:ea typeface="Calibri"/>
                <a:cs typeface="Calibri"/>
                <a:sym typeface="Calibri"/>
              </a:rPr>
              <a:t>na praktyce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dla studentów/absolwentów uprawnionych w trakcie rekrutacji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 stypendium socjalnego na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(na podstawie zaświadczenia/kopii decyzji)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2B6CA7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Pomoc finansowa</a:t>
            </a:r>
            <a:endParaRPr sz="3200" b="0" i="0" u="none" strike="noStrike" cap="none" dirty="0">
              <a:solidFill>
                <a:srgbClr val="2B6CA7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Stypendium jest dofinansowaniem kosztów związanych z podróżą i pobytem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za granicą. Przeznaczone jest na pokrycie części kosztów podróży, zakwaterowania, utrzymania oraz innych wydatków związanych z pobytem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 praktyce;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Instytucja przyjmująca na praktykę może zaoferować: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“kieszonkowe”</a:t>
            </a:r>
            <a:endParaRPr dirty="0"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zakwaterowanie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wyżywienie</a:t>
            </a:r>
            <a:endParaRPr dirty="0"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refundacje dojazdów</a:t>
            </a: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Szczegółowe warunki finansowe reguluje umowa o realizację praktyki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78" name="Google Shape;2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2600293" y="171337"/>
            <a:ext cx="85439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Erasmus praktyki – wymagane dokumenty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body" idx="1"/>
          </p:nvPr>
        </p:nvSpPr>
        <p:spPr>
          <a:xfrm>
            <a:off x="3540519" y="185337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podpisany formularz aplikacyjny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zaświadczenie z dziekanatu o średniej ważonej ze wszystkich ocen uzyskanych w toku studiów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 dirty="0"/>
              <a:t>potwierdzenie znajomości języka obcego: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 dirty="0"/>
              <a:t>  - kopia certyfikatu językowego wraz z oryginałem do wglądu lub</a:t>
            </a:r>
            <a:r>
              <a:rPr lang="pl-PL" dirty="0"/>
              <a:t> </a:t>
            </a:r>
            <a:r>
              <a:rPr lang="pl-PL" sz="2000" dirty="0"/>
              <a:t>kopia    strony z indeksu z oceną z egzaminu na poziomie minimum B2 lub      zaliczenia na poziomie B2.2.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l-PL" sz="2000" dirty="0"/>
              <a:t>możliwość podejścia do egzaminu organizowanego przez CRM </a:t>
            </a:r>
            <a:br>
              <a:rPr lang="pl-PL" sz="2000" dirty="0"/>
            </a:br>
            <a:r>
              <a:rPr lang="pl-PL" sz="2000" dirty="0"/>
              <a:t>15 marca br. (zapisy: </a:t>
            </a:r>
            <a:r>
              <a:rPr lang="pl-PL" sz="2000" dirty="0">
                <a:hlinkClick r:id="rId3"/>
              </a:rPr>
              <a:t>klaudia.krzyszkowska@pwr.edu.pl</a:t>
            </a:r>
            <a:r>
              <a:rPr lang="pl-PL" sz="2000" dirty="0"/>
              <a:t>) do 7 marca)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536" y="2249587"/>
            <a:ext cx="3309983" cy="222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8813" y="98425"/>
            <a:ext cx="1256486" cy="10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 dirty="0"/>
          </a:p>
        </p:txBody>
      </p:sp>
      <p:sp>
        <p:nvSpPr>
          <p:cNvPr id="292" name="Google Shape;292;p22"/>
          <p:cNvSpPr/>
          <p:nvPr/>
        </p:nvSpPr>
        <p:spPr>
          <a:xfrm>
            <a:off x="1998723" y="456150"/>
            <a:ext cx="7206922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     Przyznanie grantu</a:t>
            </a:r>
            <a:endParaRPr sz="14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grpSp>
        <p:nvGrpSpPr>
          <p:cNvPr id="293" name="Google Shape;293;p22"/>
          <p:cNvGrpSpPr/>
          <p:nvPr/>
        </p:nvGrpSpPr>
        <p:grpSpPr>
          <a:xfrm>
            <a:off x="3369920" y="1071750"/>
            <a:ext cx="7131276" cy="5034866"/>
            <a:chOff x="4243859" y="314730"/>
            <a:chExt cx="7131276" cy="5034866"/>
          </a:xfrm>
        </p:grpSpPr>
        <p:sp>
          <p:nvSpPr>
            <p:cNvPr id="294" name="Google Shape;294;p22"/>
            <p:cNvSpPr/>
            <p:nvPr/>
          </p:nvSpPr>
          <p:spPr>
            <a:xfrm>
              <a:off x="4243862" y="314730"/>
              <a:ext cx="7131273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just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Rekrutacja</a:t>
              </a: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ma charakter ciągły – jedyny deadline dotyczy absolwentów, którzy muszą zrekrutować </a:t>
              </a:r>
              <a:b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się przed obroną/</a:t>
              </a:r>
              <a:r>
                <a:rPr lang="pl-PL" sz="2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złożeniem</a:t>
              </a: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pracy doktorskiej</a:t>
              </a: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sz="2400" dirty="0"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4243861" y="1647133"/>
              <a:ext cx="6905825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Aplikacje będą rozpatrywane na bieżąco a granty przyznawane do wyczerpania środków</a:t>
              </a: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dirty="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sz="2400" dirty="0"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4243859" y="2600730"/>
              <a:ext cx="686610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Przyznanie grantu następuje po złożeniu akceptacji od instytucji przyjmującej </a:t>
              </a:r>
              <a:endParaRPr sz="2400" dirty="0"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4243860" y="2671980"/>
              <a:ext cx="6966684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</a:pPr>
              <a:endParaRPr lang="pl-PL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endParaRPr lang="pl-PL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just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Maksymalna liczba studentów zakwalifikowanych do Programu zależy od wysokości dofinansowania przyznanego w danym roku przez Narodową Agencję Programu Erasmus+</a:t>
              </a:r>
              <a:endParaRPr sz="2400" dirty="0"/>
            </a:p>
          </p:txBody>
        </p:sp>
      </p:grpSp>
      <p:pic>
        <p:nvPicPr>
          <p:cNvPr id="299" name="Google Shape;2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00" y="576137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EF83FE-BE46-44EB-9C15-D3AF2FCD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12" y="1026869"/>
            <a:ext cx="3154350" cy="39676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f7da03a33_0_8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dirty="0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Co daje udział w Programie Erasmus+ ?</a:t>
            </a:r>
            <a:endParaRPr dirty="0"/>
          </a:p>
        </p:txBody>
      </p:sp>
      <p:sp>
        <p:nvSpPr>
          <p:cNvPr id="81" name="Google Shape;81;g1ef7da03a33_0_8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Większe szanse na znalezienie ciekawej pracy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Zdobycie nowych, cennych doświadczeń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Możliwość szlifowania języka obcego w naturalnym środowisku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Możliwość poznania nowej kultury i zwiedzania ciekawych miejsc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Zwiększenie samodzielności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Nawiązanie międzynarodowych znajomości i przyjaźni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2" name="Google Shape;82;g1ef7da03a33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50" y="980375"/>
            <a:ext cx="2544825" cy="40229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83" name="Google Shape;83;g1ef7da03a33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25" y="55612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sprawdzaj informacje na stronie Centrum Relacji Międzynarodowych -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oferty praktyk są publikowane w aktualnościach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wykorzystaj osobiste kontakty (wyjazdy zagraniczne, Erasmus+ studia)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odwiedź strony dużych firm oraz międzynarodowych koncernów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poproś o pomoc wykładowców/promotora</a:t>
            </a: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endParaRPr sz="2000" dirty="0"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popytaj rodzinę i znajomych 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2771775" y="152275"/>
            <a:ext cx="6021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Jak znaleźć praktykę?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body" idx="1"/>
          </p:nvPr>
        </p:nvSpPr>
        <p:spPr>
          <a:xfrm>
            <a:off x="2891241" y="1551398"/>
            <a:ext cx="8795933" cy="469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czas - nie zwlekaj z szukaniem firmy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starannie przygotowane dokumenty (CV i list motywacyjny)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bezpośredni kontakt z firmą (ustalenia dotyczące planu praktyki, okresu praktyki, ew. dodatkowego wynagrodzenia)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cierpliwość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przemyślany dobór firm (pisz tylko tam, gdzie naprawdę chciałbyś wyjechać)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3267182" y="152399"/>
            <a:ext cx="6750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Co się liczy gdy szukasz praktyki?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46" y="4797745"/>
            <a:ext cx="2686029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73" y="2929009"/>
            <a:ext cx="2577848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73" y="795719"/>
            <a:ext cx="2577848" cy="17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1601" y="152400"/>
            <a:ext cx="1503528" cy="128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855925" y="1057650"/>
            <a:ext cx="9336000" cy="5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Student Exchange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oferuje możliwość wyjazdu studentów na jeden lub dwa semestry do jednej z uczelni partnerskich, z którymi uczelnia ma podpisaną umową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wymianie studentów (umowa inna niż w ramach Erasmus+) 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Dokąd można wyjechać?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Brazylia, Chiny, Indie, Indonezja, Izrael, Japonia, Kanada, Kazachstan, Korea Pd,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Meksyk, Tajlandia, Tajwan, Ukraina i Wietnam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Czas trwania wymiany: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semestr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cały rok akademicki*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*możliwość skrócenia/przedłużenia pobytu w czasie wymiany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Studenci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I, II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stopnia oraz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Szkoła Doktorska 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l-PL" sz="20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Ważne!!!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Aktywny status studenta, nie można być na urlopie dziekańskim! </a:t>
            </a:r>
            <a:br>
              <a:rPr lang="pl-PL" sz="2000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 Wymiana bez wypłaty stypendium ale: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możliwość ubiegania się o stypendium danej uczelni przyjmującej, stypendium rządu danego państwa; stypendium NAWA</a:t>
            </a:r>
            <a:endParaRPr dirty="0"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Studencki Program Stypendialny - </a:t>
            </a:r>
            <a:r>
              <a:rPr lang="pl-PL" sz="2000" dirty="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Wrocławskie Centrum Akademickie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2730552" y="81175"/>
            <a:ext cx="92043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Program wymiany  -  </a:t>
            </a:r>
            <a:r>
              <a:rPr lang="pl-PL" sz="2600" b="1" dirty="0">
                <a:solidFill>
                  <a:schemeClr val="accent4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STUDENT EXCHANGE</a:t>
            </a:r>
            <a:endParaRPr sz="2600" b="0" i="0" u="none" strike="noStrike" cap="none" dirty="0">
              <a:solidFill>
                <a:schemeClr val="accent4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8788" y="2774162"/>
            <a:ext cx="1564675" cy="1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150" y="197650"/>
            <a:ext cx="4481376" cy="44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 txBox="1">
            <a:spLocks noGrp="1"/>
          </p:cNvSpPr>
          <p:nvPr>
            <p:ph type="body" idx="1"/>
          </p:nvPr>
        </p:nvSpPr>
        <p:spPr>
          <a:xfrm>
            <a:off x="2503744" y="1358080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Osoby zainteresowane prosimy o wypełnienie</a:t>
            </a:r>
            <a:r>
              <a:rPr lang="pl-PL" sz="1400" dirty="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400" b="1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Formularza Zgłoszeniow</a:t>
            </a:r>
            <a:r>
              <a:rPr lang="pl-PL" sz="1400" b="1" u="sng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ego</a:t>
            </a: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dostępnego na stronie CRM </a:t>
            </a:r>
            <a:b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zakładce Student Exchange.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 najpierw: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deadline na nominacje uczelni partnerskich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kursy oferowane przez uczelnie partnerskie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Dokumenty wymagane przez CRM - </a:t>
            </a:r>
            <a:r>
              <a:rPr lang="pl-PL" sz="1400" b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składane w systemie IRC po akceptacji przez uczelnię przyjmującą: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Formularz aplikacyjny 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Agreement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Indywidualny Plan Studiów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(podpisany przez </a:t>
            </a:r>
            <a:r>
              <a:rPr lang="pl-PL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Koordynatora Wydziałowego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Dziekana Wydziału (I/</a:t>
            </a:r>
            <a:r>
              <a:rPr lang="pl-PL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IIst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lub Dziekana Szkoły Doktorskiej - </a:t>
            </a:r>
            <a:r>
              <a:rPr lang="pl-PL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IIIst</a:t>
            </a:r>
            <a:r>
              <a:rPr lang="pl-P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Wykaz ocen ze studiów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l-PL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języku angielskim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Poświadczona znajomość języka angielskiego (lub innego języka, w którym będą prowadzone zajęcia) na poziomie co najmniej 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B2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(wg CEFR) lub ocena z lektoratu z SJO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posiadaniu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statusu studenta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PWr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 języku angielskim poświadczone przez dziekanat)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</a:t>
            </a:r>
            <a:r>
              <a:rPr lang="pl-PL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średniej ważonej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 dziekanatu z obecnego stopnia studiów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Zezwolenie </a:t>
            </a:r>
            <a:r>
              <a:rPr lang="pl-PL" sz="16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dziekana na wyjazd 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(przed wyjazdem)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Poświadczenie ubezpieczenia NNW na wyjazd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razie konieczności zmiany do LA 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pl-PL" sz="1600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Changes</a:t>
            </a:r>
            <a:r>
              <a:rPr lang="pl-PL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LA)</a:t>
            </a:r>
            <a:r>
              <a:rPr lang="pl-PL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czasie pobytu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2699272" y="306400"/>
            <a:ext cx="441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Jak aplikować?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1f4ac2b18_1_1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g2b1f4ac2b18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b1f4ac2b18_1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b1f4ac2b18_1_10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sieć 57 czołowych uczelni technicznych z 24 krajów, w tym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 uczelnie z Europy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z Australii, Argentyny, Brazylii, Chin, Japonii, Kanady, Maroka i Ukrainy</a:t>
            </a:r>
            <a:b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Tylko dwie uczelnie z Polski: </a:t>
            </a:r>
            <a:r>
              <a:rPr lang="pl-PL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Politechnika Wrocławska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AGH w Krakowie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dwu-kulturowego kształcenia na studiach magisterskich zakończonego  dyplomami dwóch uczelni, realizowany na podstawie umowy podpisanej pomiędzy dwoma uczelniami partnerskimi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endParaRPr lang="pl-PL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platforma kontaktowa dla uczelni poszukujących sprawdzonych partnerów do międzynarodowych projektów 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b1f4ac2b18_1_10"/>
          <p:cNvSpPr/>
          <p:nvPr/>
        </p:nvSpPr>
        <p:spPr>
          <a:xfrm>
            <a:off x="2523750" y="243675"/>
            <a:ext cx="83421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T.I.M.E. T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nternational </a:t>
            </a:r>
            <a:r>
              <a:rPr lang="pl-PL" sz="28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anagers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l-P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ngineering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2b1f4ac2b18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b1f4ac2b18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3"/>
            <a:ext cx="1405075" cy="14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0DD81B-83C3-4C26-BDC5-6A757D1D1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553410"/>
            <a:ext cx="2476500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1f4ac2b18_1_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g2b1f4ac2b1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b1f4ac2b1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b1f4ac2b18_1_0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dwukulturowe kształcenie w ramach umów uczelni partnerskich na studiach magisterskich , prowadzące do uzyskania dwóch dyplomów (uczelni macierzystej i goszczącej)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zrealizowanie uzgodnionego programu studiów i osiągnięcie efektów kształcenia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 wymaganym okresie studiowania minimum 2 semestry (czasem 3 semestry w uczelni goszczącej, np. na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Politecnico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Milano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, aby otrzymać tzw. T.I.M.E.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Label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Certificate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studiowanie w języku angielskim na wymaganym poziomie (min. B2), czasem wymagana znajomość drugiego języka np. francuskiego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poznanie kultury, systemu edukacji i zwyczajów innego kraju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możliwość realizowania praktyki w zagranicznym przedsiębiorstwie (często 1 semestr)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nabycie i doskonalenie umiejętności pracy w międzynarodowej grupie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większe szanse zatrudnienia na międzynarodowym rynku pracy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b1f4ac2b18_1_0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 Double Degree to inwestycja!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79" name="Google Shape;379;g2b1f4ac2b1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b1f4ac2b1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5"/>
            <a:ext cx="1425075" cy="14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1f4ac2b18_1_27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g2b1f4ac2b18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b1f4ac2b18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b1f4ac2b18_1_27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status studenta PWr, dyplom ukończenia studiów I stopnia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dobre wyniki w nauce (średnia min. 4.0), duża motywacja i samodyscyplina (spełnienie wymogów 2 uczelni)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potwierdzona certyfikatem znajomość języka angielskiego (B2)**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zgoda Dziekana na udział w programie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rekrutacja na uczelni macierzystej przez Koordynatora T.I.M.E. (</a:t>
            </a:r>
            <a:r>
              <a:rPr lang="pl-PL" sz="1600" dirty="0">
                <a:latin typeface="Calibri"/>
                <a:ea typeface="Calibri"/>
                <a:cs typeface="Calibri"/>
                <a:sym typeface="Calibri"/>
                <a:hlinkClick r:id="rId5"/>
              </a:rPr>
              <a:t>ewa.mroczek@pwr.edu.pl</a:t>
            </a:r>
            <a:endParaRPr lang="pl-PL" sz="1600" dirty="0">
              <a:latin typeface="Calibri"/>
              <a:ea typeface="Calibri"/>
              <a:cs typeface="Calibri"/>
              <a:sym typeface="Calibri"/>
            </a:endParaRP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       i Koordynatora Wydziałowego Erasmus+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Wymagane dokumenty: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aplikacja via program Erasmus +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 err="1">
                <a:latin typeface="Calibri"/>
                <a:ea typeface="Calibri"/>
                <a:cs typeface="Calibri"/>
                <a:sym typeface="Calibri"/>
              </a:rPr>
              <a:t>Transcript</a:t>
            </a: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pl-PL" sz="1600" dirty="0" err="1">
                <a:latin typeface="Calibri"/>
                <a:ea typeface="Calibri"/>
                <a:cs typeface="Calibri"/>
                <a:sym typeface="Calibri"/>
              </a:rPr>
              <a:t>records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Learning  Agreement (uzgodniony plan studiów)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potwierdzenie znajomości jęz. angielskiego lub innego na wymaganym poziomie**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indywidualny program studiów zatwierdzony przez Dziekana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nominacja studenta wystawiona przez uczelnię macierzystą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 dirty="0">
                <a:latin typeface="Calibri"/>
                <a:ea typeface="Calibri"/>
                <a:cs typeface="Calibri"/>
                <a:sym typeface="Calibri"/>
              </a:rPr>
              <a:t>list motywacyjny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aktywność w kołach naukowych, wolontariat, wcześniejszy udział w wymianie - atut</a:t>
            </a:r>
            <a:endParaRPr sz="1400" i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degree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oferuje  od 2024 stypendium firmy </a:t>
            </a:r>
            <a:r>
              <a:rPr lang="pl-PL" sz="1400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l’Oreal</a:t>
            </a:r>
            <a:r>
              <a:rPr lang="pl-PL" sz="1400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przyznane w konkursie poza grantami Erasmus+</a:t>
            </a:r>
            <a:endParaRPr sz="1400" i="1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** np. w </a:t>
            </a:r>
            <a:r>
              <a:rPr lang="pl-PL" sz="1400" i="1" dirty="0" err="1">
                <a:latin typeface="Calibri"/>
                <a:ea typeface="Calibri"/>
                <a:cs typeface="Calibri"/>
                <a:sym typeface="Calibri"/>
              </a:rPr>
              <a:t>PoliMi</a:t>
            </a:r>
            <a:r>
              <a:rPr lang="pl-PL" sz="1400" i="1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-PL" sz="1100" dirty="0">
                <a:latin typeface="Arial"/>
                <a:ea typeface="Arial"/>
                <a:cs typeface="Arial"/>
                <a:sym typeface="Arial"/>
              </a:rPr>
              <a:t>https://www.polimi.it/en/current-students/language-requirements-english-and-italian/students-of-laurea-magistrale-study-programmes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b1f4ac2b18_1_27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Wymagania rekrutacyjne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2b1f4ac2b18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b1f4ac2b18_1_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500" y="4850874"/>
            <a:ext cx="1471725" cy="14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1f4ac2b18_1_39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g2b1f4ac2b18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b1f4ac2b18_1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b1f4ac2b18_1_39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0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 ramach sieci T.I.M.E.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Ecoles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Centrales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(Lille, Lyon, Nantes, Marseille,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Supelec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Paris),  Francja  -   W2, W4N, W7, W8, W9, W10, W13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Ecole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des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Ponts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et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Chaussees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Paris Tech, Francja  -      W2, W4N, W7, W8, W9, W10, W13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Politecnico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 </a:t>
            </a:r>
            <a:r>
              <a:rPr lang="pl-PL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Milano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Włochy – umowa obejmuje wszystkie wydziały poza W1 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RWTH Aachen, Niemcy – W5, W10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LUT University , Finlandia, W5</a:t>
            </a: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lang="pl-PL" sz="2200" dirty="0">
              <a:latin typeface="Arial"/>
              <a:ea typeface="Calibri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b="1" dirty="0">
                <a:latin typeface="Calibri"/>
                <a:ea typeface="Calibri"/>
                <a:cs typeface="Calibri"/>
                <a:sym typeface="Calibri"/>
              </a:rPr>
              <a:t>Pozostałe umowy:</a:t>
            </a:r>
          </a:p>
          <a:p>
            <a:pPr marL="0" lvl="0" indent="0">
              <a:lnSpc>
                <a:spcPct val="150000"/>
              </a:lnSpc>
              <a:spcBef>
                <a:spcPts val="500"/>
              </a:spcBef>
              <a:buSzPts val="1100"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de Limoges, Francja (W10)*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Brandenburgische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Technische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Universitat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Cottbus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, Niemcy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Otto-Von-Guericke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Universitat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Magdeburg, Niemcy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University of Palermo, Włochy (W5)*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Toronto Metropolitan University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, Kanada  (W4, W5)*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TU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Bergakademie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Freiberg ( W6)*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200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University of </a:t>
            </a:r>
            <a:r>
              <a:rPr lang="pl-PL" sz="2200" dirty="0" err="1">
                <a:latin typeface="Calibri"/>
                <a:ea typeface="Calibri"/>
                <a:cs typeface="Calibri"/>
                <a:sym typeface="Calibri"/>
              </a:rPr>
              <a:t>Miskolc</a:t>
            </a:r>
            <a:r>
              <a:rPr lang="pl-PL" sz="2200" dirty="0">
                <a:latin typeface="Calibri"/>
                <a:ea typeface="Calibri"/>
                <a:cs typeface="Calibri"/>
                <a:sym typeface="Calibri"/>
              </a:rPr>
              <a:t> (W6)*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800" dirty="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pl-PL" sz="1800" i="1" dirty="0">
                <a:latin typeface="Calibri"/>
                <a:ea typeface="Calibri"/>
                <a:cs typeface="Calibri"/>
                <a:sym typeface="Calibri"/>
              </a:rPr>
              <a:t>szczegółowe</a:t>
            </a:r>
            <a:r>
              <a:rPr lang="pl-PL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i="1" dirty="0">
                <a:latin typeface="Calibri"/>
                <a:ea typeface="Calibri"/>
                <a:cs typeface="Calibri"/>
                <a:sym typeface="Calibri"/>
              </a:rPr>
              <a:t>informacje o programach u koordynatorów wydziałowych Erasmus+</a:t>
            </a:r>
            <a:endParaRPr sz="18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b1f4ac2b18_1_39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Umowy double degree na PWr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b1f4ac2b18_1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b1f4ac2b18_1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238" y="5028024"/>
            <a:ext cx="1254475" cy="12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body" idx="1"/>
          </p:nvPr>
        </p:nvSpPr>
        <p:spPr>
          <a:xfrm>
            <a:off x="2523751" y="704299"/>
            <a:ext cx="9668100" cy="6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Budynek L-3, pokój 1.20</a:t>
            </a:r>
            <a:endParaRPr sz="175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ul. Na Grobli 12, Wrocław 50-421</a:t>
            </a:r>
            <a:endParaRPr sz="3152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UCZELNIANY KOORDYNATOR </a:t>
            </a: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PROGRAMU ERASMUS+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mgr Julia Bohdziewicz</a:t>
            </a:r>
            <a:endParaRPr sz="13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</a:rPr>
              <a:t>julia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1300" i="1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bohdziewicz@pwr.edu.pl</a:t>
            </a:r>
            <a:endParaRPr sz="1300" i="1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41 21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28571"/>
            </a:pPr>
            <a:endParaRPr lang="pl-PL"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28571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STUDIA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Joanna Latuszek (W1-W6)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25 43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lang="pl-PL" sz="1300" b="1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lic. Klaudia Krzyszkowska (W7-W14)</a:t>
            </a:r>
            <a:endParaRPr lang="pl-PL" sz="13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klaudia.krzyszkowska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endParaRPr lang="pl-PL" sz="13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78 92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F79646"/>
              </a:buClr>
              <a:buSzPct val="100000"/>
            </a:pPr>
            <a:endParaRPr lang="pl-PL"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F79646"/>
              </a:buClr>
              <a:buSzPct val="100000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PRAKTYKI, STAŻE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Krystyna Komorowska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lang="pl-PL" sz="1300" b="1" i="1" dirty="0">
              <a:solidFill>
                <a:srgbClr val="F79646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Arial"/>
                <a:cs typeface="Calibri"/>
                <a:sym typeface="Calibri"/>
              </a:rPr>
              <a:t>BIP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Katarzyna </a:t>
            </a:r>
            <a:r>
              <a:rPr lang="pl-PL" sz="13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Małańczuk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katarzyna.malanczuk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78 92</a:t>
            </a:r>
            <a:endParaRPr lang="pl-PL"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</a:t>
            </a:r>
            <a:endParaRPr sz="1300" b="1" i="1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STUDENT EXCHANGE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3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inż. Barbara Jarosz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3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barbara.jarosz@pwr.edu.pl</a:t>
            </a:r>
            <a:r>
              <a:rPr lang="pl-PL" sz="13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3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45 68</a:t>
            </a:r>
            <a:endParaRPr sz="1300" b="1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i="1" dirty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TIME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3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mgr Ewa Mroczek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300" i="1" u="sng" dirty="0">
                <a:latin typeface="Calibri"/>
                <a:ea typeface="Calibri"/>
                <a:cs typeface="Calibri"/>
                <a:sym typeface="Calibri"/>
              </a:rPr>
              <a:t>ewa.mroczek</a:t>
            </a:r>
            <a:r>
              <a:rPr lang="pl-PL" sz="1300" i="1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@pwr.edu.pl</a:t>
            </a:r>
            <a:r>
              <a:rPr lang="pl-PL" sz="1300" i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300" dirty="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3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41 63</a:t>
            </a:r>
            <a:endParaRPr sz="13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9"/>
          <p:cNvSpPr/>
          <p:nvPr/>
        </p:nvSpPr>
        <p:spPr>
          <a:xfrm>
            <a:off x="2423749" y="40050"/>
            <a:ext cx="915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Centrum Relacji Międzynarodowych</a:t>
            </a:r>
            <a:endParaRPr sz="3200" b="0" i="0" u="none" strike="noStrike" cap="none" dirty="0">
              <a:solidFill>
                <a:srgbClr val="4868A8"/>
              </a:solidFill>
              <a:latin typeface="Calibri" panose="020F0502020204030204" pitchFamily="34" charset="0"/>
              <a:ea typeface="Audiowide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409" name="Google Shape;40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554" y="1660573"/>
            <a:ext cx="4944475" cy="305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12370" y="661550"/>
            <a:ext cx="8946749" cy="61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4260723" y="76850"/>
            <a:ext cx="5748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Audiowide"/>
                <a:cs typeface="Calibri" panose="020F0502020204030204" pitchFamily="34" charset="0"/>
                <a:sym typeface="Audiowide"/>
              </a:rPr>
              <a:t>Dziękujemy za uwagę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0" name="Google Shape;4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57" y="5559320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3159967" y="51222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KRAJE UCZESTNICZĄCE W PROGRAMIE</a:t>
            </a:r>
            <a:endParaRPr sz="32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3159967" y="145809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członkowskie UE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(Austria, Belgia, Bułgaria, Chorwacja, Cypr, Czechy, Dania, Estonia, Finlandia, Francja, Grecja, Hiszpania, Holandia, Irlandia, Litwa, Luksemburg, Łotwa, Malta, Niemcy, Portugalia, Rumunia, Słowacja, Słowenia, Szwecja, Węgry, Włochy)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trzecie stowarzyszone z Programem: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Islandia, Liechtenstein, Norwegia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Turcja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Macedonia Północna</a:t>
            </a:r>
            <a:r>
              <a:rPr lang="pl-PL" dirty="0"/>
              <a:t>, </a:t>
            </a:r>
            <a:r>
              <a:rPr lang="pl-P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Serbia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1600" b="1" dirty="0">
                <a:latin typeface="Calibri"/>
                <a:cs typeface="Calibri"/>
                <a:sym typeface="Calibri"/>
              </a:rPr>
              <a:t>Państwa regionu 13: </a:t>
            </a:r>
            <a:r>
              <a:rPr lang="pl-PL" sz="1600" dirty="0">
                <a:latin typeface="Calibri"/>
                <a:cs typeface="Calibri"/>
                <a:sym typeface="Calibri"/>
              </a:rPr>
              <a:t>Andora, Monako, San Marino, Watykan; </a:t>
            </a:r>
            <a:r>
              <a:rPr lang="pl-PL" sz="1600" b="1" dirty="0">
                <a:latin typeface="Calibri"/>
                <a:cs typeface="Calibri"/>
                <a:sym typeface="Calibri"/>
              </a:rPr>
              <a:t>kraje regionu 14: </a:t>
            </a:r>
            <a:r>
              <a:rPr lang="pl-PL" sz="1600" dirty="0">
                <a:latin typeface="Calibri"/>
                <a:cs typeface="Calibri"/>
                <a:sym typeface="Calibri"/>
              </a:rPr>
              <a:t>Szwajcaria, Wielka Brytania, Wyspy Owcze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1600" dirty="0">
                <a:latin typeface="Calibri"/>
                <a:cs typeface="Calibri"/>
                <a:sym typeface="Calibri"/>
              </a:rPr>
              <a:t>Państwa trzecie niestowarzyszone ze Programem (np. Kosowo, Bośnia i Hercegowina, Albania)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endParaRPr dirty="0"/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005" y="308225"/>
            <a:ext cx="2661486" cy="41127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75;g1ef7da03a33_0_0">
            <a:extLst>
              <a:ext uri="{FF2B5EF4-FFF2-40B4-BE49-F238E27FC236}">
                <a16:creationId xmlns:a16="http://schemas.microsoft.com/office/drawing/2014/main" id="{7C692812-E321-4BA8-A989-1816518EEE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1"/>
          <p:cNvPicPr preferRelativeResize="0"/>
          <p:nvPr/>
        </p:nvPicPr>
        <p:blipFill rotWithShape="1">
          <a:blip r:embed="rId3">
            <a:alphaModFix/>
          </a:blip>
          <a:srcRect r="-65" b="-190"/>
          <a:stretch/>
        </p:blipFill>
        <p:spPr>
          <a:xfrm>
            <a:off x="2457786" y="1"/>
            <a:ext cx="9740344" cy="687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1"/>
          <p:cNvSpPr txBox="1"/>
          <p:nvPr/>
        </p:nvSpPr>
        <p:spPr>
          <a:xfrm>
            <a:off x="7124700" y="926338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Stockholm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9363075" y="3574288"/>
            <a:ext cx="5429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Kiev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6096000" y="1783588"/>
            <a:ext cx="13906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Copenhagen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31"/>
          <p:cNvSpPr txBox="1"/>
          <p:nvPr/>
        </p:nvSpPr>
        <p:spPr>
          <a:xfrm>
            <a:off x="5345142" y="2863240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Amsterdam</a:t>
            </a:r>
            <a:endParaRPr/>
          </a:p>
        </p:txBody>
      </p:sp>
      <p:sp>
        <p:nvSpPr>
          <p:cNvPr id="430" name="Google Shape;430;p31"/>
          <p:cNvSpPr txBox="1"/>
          <p:nvPr/>
        </p:nvSpPr>
        <p:spPr>
          <a:xfrm>
            <a:off x="6342342" y="3042956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Berlin</a:t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6588403" y="3615170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Prague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6709054" y="4011604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Vienna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1"/>
          <p:cNvSpPr txBox="1"/>
          <p:nvPr/>
        </p:nvSpPr>
        <p:spPr>
          <a:xfrm>
            <a:off x="7540954" y="4219651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Budapest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6381635" y="5395205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Rome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4743335" y="3675097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Paris</a:t>
            </a:r>
            <a:endParaRPr/>
          </a:p>
        </p:txBody>
      </p:sp>
      <p:sp>
        <p:nvSpPr>
          <p:cNvPr id="436" name="Google Shape;436;p31"/>
          <p:cNvSpPr/>
          <p:nvPr/>
        </p:nvSpPr>
        <p:spPr>
          <a:xfrm>
            <a:off x="5345142" y="304295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6520199" y="205172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1"/>
          <p:cNvSpPr/>
          <p:nvPr/>
        </p:nvSpPr>
        <p:spPr>
          <a:xfrm>
            <a:off x="7549170" y="92615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5256434" y="3429000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4959573" y="392923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1"/>
          <p:cNvSpPr/>
          <p:nvPr/>
        </p:nvSpPr>
        <p:spPr>
          <a:xfrm>
            <a:off x="6593166" y="307058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6955115" y="3661352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7262092" y="409011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7574319" y="4288603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9611533" y="3569451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31"/>
          <p:cNvSpPr/>
          <p:nvPr/>
        </p:nvSpPr>
        <p:spPr>
          <a:xfrm>
            <a:off x="6639174" y="5626485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1"/>
          <p:cNvSpPr txBox="1"/>
          <p:nvPr/>
        </p:nvSpPr>
        <p:spPr>
          <a:xfrm>
            <a:off x="7253178" y="2624957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rPr>
              <a:t>Poland</a:t>
            </a:r>
            <a:endParaRPr/>
          </a:p>
        </p:txBody>
      </p:sp>
      <p:sp>
        <p:nvSpPr>
          <p:cNvPr id="448" name="Google Shape;448;p31"/>
          <p:cNvSpPr txBox="1"/>
          <p:nvPr/>
        </p:nvSpPr>
        <p:spPr>
          <a:xfrm>
            <a:off x="7416470" y="3061391"/>
            <a:ext cx="11429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WROCŁAW</a:t>
            </a:r>
            <a:endParaRPr/>
          </a:p>
        </p:txBody>
      </p:sp>
      <p:sp>
        <p:nvSpPr>
          <p:cNvPr id="449" name="Google Shape;449;p31"/>
          <p:cNvSpPr/>
          <p:nvPr/>
        </p:nvSpPr>
        <p:spPr>
          <a:xfrm>
            <a:off x="7253178" y="3088907"/>
            <a:ext cx="212398" cy="21239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1"/>
          <p:cNvSpPr txBox="1"/>
          <p:nvPr/>
        </p:nvSpPr>
        <p:spPr>
          <a:xfrm>
            <a:off x="5295501" y="3301305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Brussels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4389683" y="2943773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London</a:t>
            </a:r>
            <a:endParaRPr/>
          </a:p>
        </p:txBody>
      </p:sp>
      <p:sp>
        <p:nvSpPr>
          <p:cNvPr id="452" name="Google Shape;452;p31"/>
          <p:cNvSpPr/>
          <p:nvPr/>
        </p:nvSpPr>
        <p:spPr>
          <a:xfrm>
            <a:off x="4483297" y="324816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" y="0"/>
            <a:ext cx="2469497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5" name="Google Shape;4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855927" y="124803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MOŻLIWOŚCI WYJAZDÓW</a:t>
            </a:r>
            <a:endParaRPr sz="3200" b="1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2855927" y="9302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Wyjazdy długoterminowe w celu zrealizowania części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studiów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na uczelni partnerskiej za granicą 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</a:t>
            </a:r>
            <a:r>
              <a:rPr lang="pl-PL" sz="2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zagranicznym przedsiębiorstwie (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) oraz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praktyki krótkoterminowe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(obowiązkowy komponent wirtualny dla I </a:t>
            </a:r>
            <a:r>
              <a:rPr lang="pl-PL" sz="2000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II stopnia studiów),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5 – 30 dni</a:t>
            </a:r>
            <a:br>
              <a:rPr lang="pl-PL" sz="2000" dirty="0"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Wyjazdy krótkoterminowe SMS 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(od 5 do 30 dni) - tylko do uczelni z sieci UNITE! - obowiązkowy komponent wirtualny dla I </a:t>
            </a:r>
            <a:r>
              <a:rPr lang="pl-PL" sz="20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II stopnia</a:t>
            </a:r>
            <a:br>
              <a:rPr lang="pl-PL" sz="2000" b="1" dirty="0">
                <a:latin typeface="Calibri"/>
                <a:ea typeface="Calibri"/>
                <a:cs typeface="Calibri"/>
                <a:sym typeface="Calibri"/>
              </a:rPr>
            </a:b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Grenoble INP UGA (Francja)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ULisboa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(Portugalia)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KTH (Szwecja)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Aalto University (</a:t>
            </a: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Finladia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TU Darmstadt (Niemcy)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TU Graz (Austria)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Politecnico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pl-PL" sz="1300" b="1" dirty="0" err="1">
                <a:latin typeface="Calibri"/>
                <a:ea typeface="Calibri"/>
                <a:cs typeface="Calibri"/>
                <a:sym typeface="Calibri"/>
              </a:rPr>
              <a:t>Torino</a:t>
            </a: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 (Włochy)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Barcelona Tech (Hiszpania)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300" b="1" dirty="0">
                <a:latin typeface="Calibri"/>
                <a:ea typeface="Calibri"/>
                <a:cs typeface="Calibri"/>
                <a:sym typeface="Calibri"/>
              </a:rPr>
              <a:t>Wrocław Tech ( Polska)</a:t>
            </a:r>
            <a:endParaRPr sz="13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absolwentów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stażu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za granicą</a:t>
            </a: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 (rekrutacja na ostatnim roku studiów, zakończenie </a:t>
            </a:r>
            <a:br>
              <a:rPr lang="pl-PL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do 12 miesięcy od daty obrony)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na BIP (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798" y="2493009"/>
            <a:ext cx="2186201" cy="5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2906176" y="286675"/>
            <a:ext cx="9233201" cy="67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MOŻLIWOŚĆ WIELOKROTNYCH WYJAZDÓW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906176" y="1593378"/>
            <a:ext cx="9296133" cy="56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Łączna długość pobytów za granicą nie może przekroczyć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miesięcy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w obrębie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jednego cyklu studiów, tzw. kapitał mobilności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 do kapitału mobilności wlicza się także pobyt bez grantu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Do pobytu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dolicza się </a:t>
            </a:r>
            <a:r>
              <a:rPr lang="pl-PL" sz="2000" dirty="0">
                <a:latin typeface="Calibri"/>
                <a:ea typeface="Calibri"/>
                <a:cs typeface="Calibri"/>
                <a:sym typeface="Calibri"/>
              </a:rPr>
              <a:t>poprzedni wyjazd w ramach 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LLP-Erasmus, Erasmus+ (KA103/KA131 i KA107/KA171) oraz Erasmus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Mundus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 dirty="0">
                <a:latin typeface="Calibri"/>
                <a:ea typeface="Calibri"/>
                <a:cs typeface="Calibri"/>
                <a:sym typeface="Calibri"/>
              </a:rPr>
              <a:t>WAŻNE: Możliwy jest wyjazd długoterminowy na studia tylko do jednej uczelni podczas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1 roku akademickiego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26"/>
            <a:ext cx="2470920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2784256" y="209498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Kto może wyjechać?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" y="2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670315" y="1056930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22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Studenci I (po ukończeniu 1. roku) i II stopnia studiów dziennych, wieczorowych, zaocznych oraz studiów doktoranckich. Oferta nie dotyczy słuchaczy studiów podyplomowych </a:t>
            </a:r>
            <a:endParaRPr dirty="0"/>
          </a:p>
          <a:p>
            <a:pPr marL="342900" lvl="0" indent="-1498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6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4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aplikujący o wyjazd na pierwszym semestrze II stopnia, w momencie rozpoczęcia wymiany musi mieć status studenta II stopnia i podpisaną umowę </a:t>
            </a:r>
            <a:b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świadczeniu usług edukacyjnych z uczelnią macierzystą</a:t>
            </a:r>
            <a:endParaRPr sz="4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7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289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Student studiujący na dwóch lub więcej kierunkach studiów może aplikować tylko </a:t>
            </a:r>
            <a:br>
              <a:rPr lang="pl-PL" sz="4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latin typeface="Calibri"/>
                <a:ea typeface="Calibri"/>
                <a:cs typeface="Calibri"/>
                <a:sym typeface="Calibri"/>
              </a:rPr>
              <a:t>z jednego kierunku, w którym są spełnione powyższe warunki</a:t>
            </a:r>
            <a:endParaRPr sz="42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lang="pl-PL" sz="7400" b="1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Wyjazd na studia/praktykę nie może kolidować z ukończeniem studiów, </a:t>
            </a:r>
            <a:b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terminie przewidywanym w planie studiów – </a:t>
            </a:r>
            <a:r>
              <a:rPr lang="pl-PL" sz="42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wykluczone wszystkie urlopy np. dziekańskie, zawodowe, chorobowe, itp.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3015443" y="38129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WYJAZDY NA STUDIA - SMS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2940643" y="112107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Szczegółowe </a:t>
            </a: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Zasady Rekrutacji 2025/2026 </a:t>
            </a: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są dostępne na stronie: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Wyjazdy do uczelni, z którymi Politechnika Wrocławska podpisała umowy bilateralne – dostępne na stronie: </a:t>
            </a: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pl-PL"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uznanie okresu studiów za granicą bez konieczności powtarzania roku lub korzystania z urlopu dziekańskiego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dirty="0">
                <a:latin typeface="Calibri"/>
                <a:ea typeface="Calibri"/>
                <a:cs typeface="Calibri"/>
                <a:sym typeface="Calibri"/>
              </a:rPr>
              <a:t>stypendysta nie traci statusu studenta Politechniki Wrocławskiej (utrzymuje prawo do przyznanej pomocy materialnej i innych świadczeń z wyjątkiem miejsca w domu studenckim).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50" y="51804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B525164-BB6F-4B72-BD76-72F4BE60F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37" y="1439335"/>
            <a:ext cx="1028657" cy="10286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C9ACA1E-E604-46D0-9648-DB60DAEE2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37" y="3047333"/>
            <a:ext cx="1028657" cy="10286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58799" y="14387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Audiowide"/>
              </a:rPr>
              <a:t>Rekrutacja na studia</a:t>
            </a:r>
            <a:endParaRPr sz="32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Audiowide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2875906" y="883652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u="sng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1</a:t>
            </a:r>
            <a:endParaRPr sz="8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Wybór uczelni partnerskiej i sprawdzenie terminów nadsyłania nominacji i aplikacji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(z listy dostępnych uczelni na stronie)</a:t>
            </a:r>
            <a:endParaRPr sz="8000" i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8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uczelnie skandynawskie i holenderskie mają zwykle bardzo wczesny deadline na nominację kandydata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71428"/>
              <a:buNone/>
            </a:pPr>
            <a:endParaRPr sz="49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</a:pPr>
            <a:r>
              <a:rPr lang="pl-PL" sz="8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Kontakt z Koordynatorem Wydziałowym</a:t>
            </a:r>
            <a:endParaRPr sz="8000" dirty="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Rekrutacja odbywa się na Wydziałach.  Kandydaci oceniani są na podstawie: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8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średniej ocen (na podstawie zaświadczenia z Dziekanatu),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znajomości języka obcego, w jakim będą prowadzone zajęcia na minimum </a:t>
            </a:r>
            <a:br>
              <a:rPr lang="pl-PL" sz="8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poziomie B2,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 dirty="0">
                <a:latin typeface="Calibri"/>
                <a:ea typeface="Calibri"/>
                <a:cs typeface="Calibri"/>
                <a:sym typeface="Calibri"/>
              </a:rPr>
              <a:t>dodatkowych kryteriów wskazanych przez Koordynatora Wydziałowego.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8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dirty="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UWAGA</a:t>
            </a:r>
            <a:r>
              <a:rPr lang="pl-PL" sz="8000" dirty="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Wydziały mogą, w ramach ogólnych zasad Programu, stosować indywidualne kryteria rekrutacji studentów.</a:t>
            </a:r>
            <a:endParaRPr sz="8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8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na Wydziałach </a:t>
            </a:r>
            <a:r>
              <a:rPr lang="pl-PL" sz="8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pl-PL" sz="8000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b="1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2025</a:t>
            </a:r>
            <a:endParaRPr sz="8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3800" dirty="0">
                <a:latin typeface="Calibri"/>
                <a:ea typeface="Calibri"/>
                <a:cs typeface="Calibri"/>
                <a:sym typeface="Calibri"/>
              </a:rPr>
            </a:br>
            <a:endParaRPr sz="3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booklet">
  <a:themeElements>
    <a:clrScheme name="book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868A8"/>
      </a:accent1>
      <a:accent2>
        <a:srgbClr val="4868A8"/>
      </a:accent2>
      <a:accent3>
        <a:srgbClr val="F2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3607</Words>
  <Application>Microsoft Office PowerPoint</Application>
  <PresentationFormat>Panoramiczny</PresentationFormat>
  <Paragraphs>507</Paragraphs>
  <Slides>40</Slides>
  <Notes>38</Notes>
  <HiddenSlides>2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7" baseType="lpstr">
      <vt:lpstr>Lato</vt:lpstr>
      <vt:lpstr>Noto Sans Symbols</vt:lpstr>
      <vt:lpstr>Audiowide</vt:lpstr>
      <vt:lpstr>Arial</vt:lpstr>
      <vt:lpstr>Limelight</vt:lpstr>
      <vt:lpstr>Calibri</vt:lpstr>
      <vt:lpstr>Motyw booklet</vt:lpstr>
      <vt:lpstr>Prezentacja programu PowerPoint</vt:lpstr>
      <vt:lpstr>Kilka słów o Programie</vt:lpstr>
      <vt:lpstr>Co daje udział w Programie Erasmus+ ?</vt:lpstr>
      <vt:lpstr>KRAJE UCZESTNICZĄCE W PROGRAMIE</vt:lpstr>
      <vt:lpstr>MOŻLIWOŚCI WYJAZDÓW</vt:lpstr>
      <vt:lpstr>MOŻLIWOŚĆ WIELOKROTNYCH WYJAZDÓW</vt:lpstr>
      <vt:lpstr>Kto może wyjechać?</vt:lpstr>
      <vt:lpstr>WYJAZDY NA STUDIA - SMS</vt:lpstr>
      <vt:lpstr>Rekrutacja na studia</vt:lpstr>
      <vt:lpstr>Rekrutacja na studia</vt:lpstr>
      <vt:lpstr>Rekrutacja na studia</vt:lpstr>
      <vt:lpstr>HARMONOGRAM REKRUTACJI NA STUDIA </vt:lpstr>
      <vt:lpstr>GDZIE SIĘ ZGŁOSIĆ?</vt:lpstr>
      <vt:lpstr>STYPENDIUM</vt:lpstr>
      <vt:lpstr>Wysokość dofinansowania (studia) Wyjazdy na studia: od 2 do 12 miesięcy* </vt:lpstr>
      <vt:lpstr>Prezentacja programu PowerPoint</vt:lpstr>
      <vt:lpstr>Dofinansowanie SMS/SMT - nowość</vt:lpstr>
      <vt:lpstr>Dofinansowanie SMS/SMT - nowość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graficy</dc:creator>
  <cp:lastModifiedBy>Julia Bohdziewicz</cp:lastModifiedBy>
  <cp:revision>51</cp:revision>
  <dcterms:created xsi:type="dcterms:W3CDTF">2021-08-04T13:23:24Z</dcterms:created>
  <dcterms:modified xsi:type="dcterms:W3CDTF">2025-01-23T11:24:17Z</dcterms:modified>
</cp:coreProperties>
</file>