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6"/>
  </p:notesMasterIdLst>
  <p:handoutMasterIdLst>
    <p:handoutMasterId r:id="rId17"/>
  </p:handoutMasterIdLst>
  <p:sldIdLst>
    <p:sldId id="340" r:id="rId2"/>
    <p:sldId id="350" r:id="rId3"/>
    <p:sldId id="351" r:id="rId4"/>
    <p:sldId id="341" r:id="rId5"/>
    <p:sldId id="352" r:id="rId6"/>
    <p:sldId id="345" r:id="rId7"/>
    <p:sldId id="353" r:id="rId8"/>
    <p:sldId id="349" r:id="rId9"/>
    <p:sldId id="343" r:id="rId10"/>
    <p:sldId id="347" r:id="rId11"/>
    <p:sldId id="348" r:id="rId12"/>
    <p:sldId id="346" r:id="rId13"/>
    <p:sldId id="344" r:id="rId14"/>
    <p:sldId id="342" r:id="rId15"/>
  </p:sldIdLst>
  <p:sldSz cx="9144000" cy="6858000" type="screen4x3"/>
  <p:notesSz cx="10234613" cy="70993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958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3589">
          <p15:clr>
            <a:srgbClr val="A4A3A4"/>
          </p15:clr>
        </p15:guide>
        <p15:guide id="7" pos="725">
          <p15:clr>
            <a:srgbClr val="A4A3A4"/>
          </p15:clr>
        </p15:guide>
        <p15:guide id="8" pos="5148">
          <p15:clr>
            <a:srgbClr val="A4A3A4"/>
          </p15:clr>
        </p15:guide>
        <p15:guide id="9" pos="3742">
          <p15:clr>
            <a:srgbClr val="A4A3A4"/>
          </p15:clr>
        </p15:guide>
        <p15:guide id="10" pos="3560">
          <p15:clr>
            <a:srgbClr val="A4A3A4"/>
          </p15:clr>
        </p15:guide>
        <p15:guide id="11" pos="2789">
          <p15:clr>
            <a:srgbClr val="A4A3A4"/>
          </p15:clr>
        </p15:guide>
        <p15:guide id="12" pos="2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DCA"/>
    <a:srgbClr val="007CD0"/>
    <a:srgbClr val="0089E6"/>
    <a:srgbClr val="A02F10"/>
    <a:srgbClr val="9F250D"/>
    <a:srgbClr val="0571BB"/>
    <a:srgbClr val="0374A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700" autoAdjust="0"/>
  </p:normalViewPr>
  <p:slideViewPr>
    <p:cSldViewPr snapToObjects="1">
      <p:cViewPr varScale="1">
        <p:scale>
          <a:sx n="119" d="100"/>
          <a:sy n="119" d="100"/>
        </p:scale>
        <p:origin x="1368" y="108"/>
      </p:cViewPr>
      <p:guideLst>
        <p:guide orient="horz" pos="2387"/>
        <p:guide orient="horz" pos="346"/>
        <p:guide orient="horz" pos="958"/>
        <p:guide orient="horz" pos="799"/>
        <p:guide orient="horz" pos="2160"/>
        <p:guide orient="horz" pos="3589"/>
        <p:guide pos="725"/>
        <p:guide pos="5148"/>
        <p:guide pos="3742"/>
        <p:guide pos="3560"/>
        <p:guide pos="2789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-852" y="-90"/>
      </p:cViewPr>
      <p:guideLst>
        <p:guide orient="horz" pos="2236"/>
        <p:guide pos="32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5963" y="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5963" y="6742113"/>
            <a:ext cx="44370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E511C0C-C11C-44D0-BCB6-3F38300D5B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483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t" anchorCtr="0" compatLnSpc="1">
            <a:prstTxWarp prst="textNoShape">
              <a:avLst/>
            </a:prstTxWarp>
          </a:bodyPr>
          <a:lstStyle>
            <a:lvl1pPr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t" anchorCtr="0" compatLnSpc="1">
            <a:prstTxWarp prst="textNoShape">
              <a:avLst/>
            </a:prstTxWarp>
          </a:bodyPr>
          <a:lstStyle>
            <a:lvl1pPr algn="r"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51238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3371850"/>
            <a:ext cx="81899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113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b" anchorCtr="0" compatLnSpc="1">
            <a:prstTxWarp prst="textNoShape">
              <a:avLst/>
            </a:prstTxWarp>
          </a:bodyPr>
          <a:lstStyle>
            <a:lvl1pPr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b" anchorCtr="0" compatLnSpc="1">
            <a:prstTxWarp prst="textNoShape">
              <a:avLst/>
            </a:prstTxWarp>
          </a:bodyPr>
          <a:lstStyle>
            <a:lvl1pPr algn="r"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2C80657-0698-4963-B0E2-03DF42D15F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242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80657-0698-4963-B0E2-03DF42D15F3E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31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51F1-F726-4E4A-8F80-AEB9A854A8D0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2313-0CDC-40C0-906E-5D077F192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6358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92D94-1D90-41EF-BADC-D27D808E212F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B8F7D-EEEF-4449-9F87-99C7B9B06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75923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6CDD-596B-4506-A2A2-02C0DE8AC131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C2306-FE8B-4FC6-A1C9-AEBC44E55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0798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33CD-8B64-44A2-8C52-8F4236B8304A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3321-CDA2-4187-89EE-754CF0875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15539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98218-921B-46F8-AED5-29CAE97644F0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827D-3B31-447C-95F9-73B5F1894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14269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F083-D084-4629-8B20-49492138FF58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42B2-325D-4EA5-B65D-07397B09A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7782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E4DC-FB6F-4687-84E2-0E1AA6FB83A7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EB8DB-BDB4-481C-9265-90A46795E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6598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67173-81FE-4B9F-AE31-15D25BCC335C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C6523-9824-4B3E-8025-EB81F868E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8871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D9F2-1345-43BA-8FA6-DCC643E497E4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BECC-1424-4721-857C-CBE2901FC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46773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055B-6555-41A6-80F9-BC2576F1467E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6E915-BFA3-46AF-AFB2-B24014C5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79404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147E-D58C-4287-8EE0-9DD0ECBB8555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8EBD-3503-44B3-8891-407A219DC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59825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150938" y="549275"/>
            <a:ext cx="75358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150938" y="1520825"/>
            <a:ext cx="75358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EAA46D3-294E-40CA-9047-B8E95EF367C6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5EB5BB1-349F-45E5-A733-3130D264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randomBar/>
  </p:transition>
  <p:txStyles>
    <p:titleStyle>
      <a:lvl1pPr indent="355600"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i.pwr.edu.pl/uslugi/poczta/poczta-studenck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rs.pwr.edu.pl/?page_id=58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ps.pwr.edu.p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2584" y="1700808"/>
            <a:ext cx="8028892" cy="2195302"/>
          </a:xfrm>
        </p:spPr>
        <p:txBody>
          <a:bodyPr/>
          <a:lstStyle/>
          <a:p>
            <a:pPr algn="ctr"/>
            <a:r>
              <a:rPr lang="pl-PL" sz="4500" dirty="0">
                <a:latin typeface="+mn-lt"/>
              </a:rPr>
              <a:t>Akademiki na </a:t>
            </a:r>
            <a:br>
              <a:rPr lang="pl-PL" sz="4500" dirty="0">
                <a:latin typeface="+mn-lt"/>
              </a:rPr>
            </a:br>
            <a:r>
              <a:rPr lang="pl-PL" sz="4500" dirty="0">
                <a:latin typeface="+mn-lt"/>
              </a:rPr>
              <a:t>Politechnice Wrocławskiej</a:t>
            </a:r>
            <a:endParaRPr lang="en-US" sz="4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549164"/>
      </p:ext>
    </p:extLst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404664"/>
            <a:ext cx="384862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404664"/>
            <a:ext cx="4392488" cy="4644516"/>
          </a:xfrm>
        </p:spPr>
        <p:txBody>
          <a:bodyPr/>
          <a:lstStyle/>
          <a:p>
            <a:pPr marL="0" indent="0">
              <a:buNone/>
            </a:pPr>
            <a:r>
              <a:rPr lang="pl-PL" sz="3000" dirty="0"/>
              <a:t>Proszę nie róbcie tego…</a:t>
            </a:r>
          </a:p>
          <a:p>
            <a:pPr marL="0" indent="0">
              <a:buNone/>
            </a:pPr>
            <a:r>
              <a:rPr lang="pl-PL" sz="3000" dirty="0">
                <a:solidFill>
                  <a:srgbClr val="FF0000"/>
                </a:solidFill>
              </a:rPr>
              <a:t>możesz stracić 240 zł     z kaucji</a:t>
            </a:r>
          </a:p>
        </p:txBody>
      </p:sp>
    </p:spTree>
    <p:extLst>
      <p:ext uri="{BB962C8B-B14F-4D97-AF65-F5344CB8AC3E}">
        <p14:creationId xmlns:p14="http://schemas.microsoft.com/office/powerpoint/2010/main" val="379053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8" y="1592796"/>
            <a:ext cx="8280000" cy="342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7484" y="404664"/>
            <a:ext cx="8070960" cy="1116124"/>
          </a:xfrm>
        </p:spPr>
        <p:txBody>
          <a:bodyPr/>
          <a:lstStyle/>
          <a:p>
            <a:pPr marL="0" indent="0">
              <a:buNone/>
            </a:pPr>
            <a:r>
              <a:rPr lang="pl-PL" sz="3000" dirty="0"/>
              <a:t>tego też nie powinniście robić…</a:t>
            </a:r>
          </a:p>
          <a:p>
            <a:pPr marL="0" indent="0">
              <a:buNone/>
            </a:pPr>
            <a:r>
              <a:rPr lang="pl-PL" sz="3000" dirty="0">
                <a:solidFill>
                  <a:srgbClr val="FF0000"/>
                </a:solidFill>
              </a:rPr>
              <a:t>brudne talerze i garnki zostaną wyrzucone !!!</a:t>
            </a:r>
          </a:p>
          <a:p>
            <a:pPr marL="0" indent="0">
              <a:buNone/>
            </a:pP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406039994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dc432520-6ac5-4367-a7be-82856465ed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6" y="1304764"/>
            <a:ext cx="832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07974" y="285269"/>
            <a:ext cx="84795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3000" b="0" dirty="0"/>
              <a:t>i tego również… </a:t>
            </a:r>
          </a:p>
          <a:p>
            <a:pPr marL="0" indent="0">
              <a:buNone/>
            </a:pPr>
            <a:r>
              <a:rPr lang="pl-PL" sz="3000" b="0" dirty="0">
                <a:solidFill>
                  <a:srgbClr val="FF0000"/>
                </a:solidFill>
              </a:rPr>
              <a:t>jeśli nie chcesz stracić miejsca w akademiku</a:t>
            </a:r>
          </a:p>
        </p:txBody>
      </p:sp>
    </p:spTree>
    <p:extLst>
      <p:ext uri="{BB962C8B-B14F-4D97-AF65-F5344CB8AC3E}">
        <p14:creationId xmlns:p14="http://schemas.microsoft.com/office/powerpoint/2010/main" val="245314112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509725"/>
            <a:ext cx="7535862" cy="4525963"/>
          </a:xfrm>
        </p:spPr>
        <p:txBody>
          <a:bodyPr/>
          <a:lstStyle/>
          <a:p>
            <a:pPr marL="0" indent="0" algn="ctr">
              <a:buNone/>
            </a:pPr>
            <a:endParaRPr lang="pl-PL" sz="4000" dirty="0"/>
          </a:p>
          <a:p>
            <a:pPr marL="0" indent="0" algn="ctr">
              <a:buNone/>
            </a:pPr>
            <a:r>
              <a:rPr lang="pl-PL" sz="4000" dirty="0"/>
              <a:t>Dziękuję za Państwa uwagę.</a:t>
            </a:r>
          </a:p>
          <a:p>
            <a:pPr marL="0" indent="0" algn="ctr">
              <a:buNone/>
            </a:pPr>
            <a:endParaRPr lang="pl-PL" sz="4000" dirty="0"/>
          </a:p>
          <a:p>
            <a:pPr marL="0" indent="0" algn="ctr">
              <a:buNone/>
            </a:pP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455997180"/>
      </p:ext>
    </p:extLst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4000" dirty="0"/>
              <a:t>https://web.usos.pwr.edu.pl/</a:t>
            </a:r>
          </a:p>
          <a:p>
            <a:pPr marL="0" indent="0">
              <a:buNone/>
            </a:pPr>
            <a:r>
              <a:rPr lang="pl-PL" sz="4000" dirty="0"/>
              <a:t>https://prs.pwr.edu.pl/</a:t>
            </a:r>
          </a:p>
          <a:p>
            <a:pPr marL="0" indent="0">
              <a:buNone/>
            </a:pPr>
            <a:r>
              <a:rPr lang="pl-PL" sz="4000" dirty="0"/>
              <a:t>https://dps.pwr.edu.pl/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755576" y="582787"/>
            <a:ext cx="7535862" cy="719138"/>
          </a:xfrm>
        </p:spPr>
        <p:txBody>
          <a:bodyPr/>
          <a:lstStyle/>
          <a:p>
            <a:r>
              <a:rPr lang="pl-PL" sz="4000" dirty="0"/>
              <a:t>Ważne strony:</a:t>
            </a:r>
          </a:p>
        </p:txBody>
      </p:sp>
    </p:spTree>
    <p:extLst>
      <p:ext uri="{BB962C8B-B14F-4D97-AF65-F5344CB8AC3E}">
        <p14:creationId xmlns:p14="http://schemas.microsoft.com/office/powerpoint/2010/main" val="384843459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57C218-6517-4F9D-B70A-1635EB3D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69" y="1844824"/>
            <a:ext cx="7535862" cy="719138"/>
          </a:xfrm>
        </p:spPr>
        <p:txBody>
          <a:bodyPr/>
          <a:lstStyle/>
          <a:p>
            <a:pPr indent="0"/>
            <a:r>
              <a:rPr lang="pl-PL" dirty="0"/>
              <a:t>    Co zabrać ze sobą do akademika ?</a:t>
            </a:r>
            <a:br>
              <a:rPr lang="pl-PL" dirty="0"/>
            </a:br>
            <a:br>
              <a:rPr lang="pl-PL" dirty="0"/>
            </a:br>
            <a:r>
              <a:rPr lang="pl-PL" sz="2800" dirty="0"/>
              <a:t>-  </a:t>
            </a:r>
            <a:r>
              <a:rPr lang="pl-PL" sz="2800" dirty="0">
                <a:solidFill>
                  <a:srgbClr val="FF0000"/>
                </a:solidFill>
              </a:rPr>
              <a:t>pościel, kołdrę, poduszkę;</a:t>
            </a:r>
            <a:br>
              <a:rPr lang="pl-PL" sz="2800" dirty="0">
                <a:solidFill>
                  <a:srgbClr val="FF0000"/>
                </a:solidFill>
              </a:rPr>
            </a:br>
            <a:r>
              <a:rPr lang="pl-PL" sz="2800" dirty="0">
                <a:solidFill>
                  <a:srgbClr val="FF0000"/>
                </a:solidFill>
              </a:rPr>
              <a:t>-  naczynia, garnki do gotowania; </a:t>
            </a:r>
            <a:br>
              <a:rPr lang="pl-PL" sz="2800" dirty="0">
                <a:solidFill>
                  <a:srgbClr val="FF0000"/>
                </a:solidFill>
              </a:rPr>
            </a:br>
            <a:br>
              <a:rPr lang="pl-PL" sz="2800" dirty="0"/>
            </a:br>
            <a:br>
              <a:rPr lang="pl-PL" sz="2800" dirty="0"/>
            </a:b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146702092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B3BA40-EAD2-4DB2-B956-780FD326A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44" y="865540"/>
            <a:ext cx="7535862" cy="719138"/>
          </a:xfrm>
        </p:spPr>
        <p:txBody>
          <a:bodyPr/>
          <a:lstStyle/>
          <a:p>
            <a:r>
              <a:rPr lang="pl-PL" dirty="0"/>
              <a:t>Z kim się kontaktować?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3355B4-D305-49A0-93E4-F69225B3B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69" y="2096852"/>
            <a:ext cx="7535862" cy="4525963"/>
          </a:xfrm>
        </p:spPr>
        <p:txBody>
          <a:bodyPr/>
          <a:lstStyle/>
          <a:p>
            <a:r>
              <a:rPr lang="pl-PL" dirty="0"/>
              <a:t>Kierownik Akademika </a:t>
            </a:r>
          </a:p>
          <a:p>
            <a:endParaRPr lang="pl-PL" dirty="0"/>
          </a:p>
          <a:p>
            <a:r>
              <a:rPr lang="pl-PL" dirty="0"/>
              <a:t>Recepcja Akademika (T15,T17,T19, T22)</a:t>
            </a:r>
          </a:p>
          <a:p>
            <a:endParaRPr lang="pl-PL" dirty="0"/>
          </a:p>
          <a:p>
            <a:r>
              <a:rPr lang="pl-PL" dirty="0"/>
              <a:t>Biuro Informacji Studenckiej</a:t>
            </a:r>
          </a:p>
          <a:p>
            <a:endParaRPr lang="pl-PL" dirty="0"/>
          </a:p>
          <a:p>
            <a:r>
              <a:rPr lang="pl-PL" dirty="0"/>
              <a:t>Dział Współpracy Międzynarodowej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8937843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620688"/>
            <a:ext cx="7535862" cy="719138"/>
          </a:xfrm>
        </p:spPr>
        <p:txBody>
          <a:bodyPr/>
          <a:lstStyle/>
          <a:p>
            <a:r>
              <a:rPr lang="pl-PL" dirty="0"/>
              <a:t>Proszę zapamiętaj </a:t>
            </a:r>
            <a:r>
              <a:rPr lang="en-US" dirty="0"/>
              <a:t>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0938" y="1124745"/>
            <a:ext cx="7535862" cy="4922044"/>
          </a:xfrm>
        </p:spPr>
        <p:txBody>
          <a:bodyPr/>
          <a:lstStyle/>
          <a:p>
            <a:r>
              <a:rPr lang="pl-PL" sz="1800" dirty="0"/>
              <a:t>zapoznaj się Regulaminem Akademików Politechniki Wrocławskiej</a:t>
            </a:r>
          </a:p>
          <a:p>
            <a:r>
              <a:rPr lang="pl-PL" sz="1800" dirty="0"/>
              <a:t>nie ma możliwości zmiany akademika i pokoju po zakwaterowaniu</a:t>
            </a:r>
            <a:endParaRPr lang="en-US" sz="1800" dirty="0"/>
          </a:p>
          <a:p>
            <a:r>
              <a:rPr lang="pl-PL" sz="1800" dirty="0"/>
              <a:t>podpisz umowę o korzystanie z miejsca w domu studenckim</a:t>
            </a:r>
          </a:p>
          <a:p>
            <a:r>
              <a:rPr lang="pl-PL" sz="1800" dirty="0"/>
              <a:t>opłać swoje miejsce w akademiku do 15 dnia każdego miesiąca </a:t>
            </a:r>
          </a:p>
          <a:p>
            <a:r>
              <a:rPr lang="pl-PL" sz="1800" dirty="0"/>
              <a:t>dbaj o porządek w swoim pokoju i przestrzeni wspólnej, z której korzystasz</a:t>
            </a:r>
          </a:p>
          <a:p>
            <a:r>
              <a:rPr lang="pl-PL" sz="1800" dirty="0"/>
              <a:t>segreguj odpady i wyrzucaj je na zewnątrz akademika, w wyznaczonych do tego miejscach</a:t>
            </a:r>
          </a:p>
          <a:p>
            <a:r>
              <a:rPr lang="pl-PL" sz="1800" dirty="0"/>
              <a:t>szanuj swoje otoczenie i swoich sąsiadów</a:t>
            </a:r>
            <a:r>
              <a:rPr lang="en-US" sz="1800" dirty="0"/>
              <a:t>, </a:t>
            </a:r>
            <a:r>
              <a:rPr lang="pl-PL" sz="1800" dirty="0"/>
              <a:t>szczególnie w czasie ciszy nocnej (23:00 – 7:00)</a:t>
            </a:r>
          </a:p>
          <a:p>
            <a:r>
              <a:rPr lang="pl-PL" sz="1800" dirty="0"/>
              <a:t>trzymaj swoje rzeczy, w swoim pokoju(buty, śmieci, suszarki na pranie)</a:t>
            </a:r>
          </a:p>
          <a:p>
            <a:r>
              <a:rPr lang="pl-PL" sz="1800" dirty="0">
                <a:solidFill>
                  <a:srgbClr val="FF0000"/>
                </a:solidFill>
              </a:rPr>
              <a:t>pamiętaj o zamykaniu na klucz swojego pokoju, modułu gdy wychodzisz</a:t>
            </a:r>
          </a:p>
        </p:txBody>
      </p:sp>
    </p:spTree>
    <p:extLst>
      <p:ext uri="{BB962C8B-B14F-4D97-AF65-F5344CB8AC3E}">
        <p14:creationId xmlns:p14="http://schemas.microsoft.com/office/powerpoint/2010/main" val="23798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D6E959-4409-44B0-86FD-C99CCAAB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69" y="815269"/>
            <a:ext cx="7535862" cy="719138"/>
          </a:xfrm>
        </p:spPr>
        <p:txBody>
          <a:bodyPr/>
          <a:lstStyle/>
          <a:p>
            <a:r>
              <a:rPr lang="pl-PL" dirty="0"/>
              <a:t>Jeśli nie możesz zapłacić kaucji kartą bankową podczas kwaterowania 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CC721E-2B9E-4511-B1C4-9E5FED8A0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69" y="2096852"/>
            <a:ext cx="7535862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Numer konta: 03 1090 2402 0000 0001 3128 5288</a:t>
            </a:r>
          </a:p>
          <a:p>
            <a:pPr marL="0" indent="0">
              <a:buNone/>
            </a:pPr>
            <a:r>
              <a:rPr lang="pl-PL" dirty="0"/>
              <a:t>W tytule przelewu należy podać: imię i nazwisko, numer legitymacji studenckiej, numer akademika.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W przypadku wpłaty kaucji przelewem, prosimy o zabranie ze sobą potwierdzenia wpłaty i przedstawienie go Kierownikowi akademika przy kwaterowaniu.</a:t>
            </a:r>
          </a:p>
        </p:txBody>
      </p:sp>
    </p:spTree>
    <p:extLst>
      <p:ext uri="{BB962C8B-B14F-4D97-AF65-F5344CB8AC3E}">
        <p14:creationId xmlns:p14="http://schemas.microsoft.com/office/powerpoint/2010/main" val="3981911632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Ważne</a:t>
            </a:r>
            <a:r>
              <a:rPr lang="en-US" dirty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/>
              <a:t>palenie wewnątrz akademików jest zabronione, </a:t>
            </a:r>
            <a:r>
              <a:rPr lang="pl-PL" sz="1800" dirty="0">
                <a:solidFill>
                  <a:srgbClr val="FF0000"/>
                </a:solidFill>
              </a:rPr>
              <a:t>kara za zakrycie czujek to 240 zł;</a:t>
            </a:r>
          </a:p>
          <a:p>
            <a:pPr marL="0" indent="0">
              <a:buNone/>
            </a:pPr>
            <a:endParaRPr lang="pl-PL" sz="1800" dirty="0"/>
          </a:p>
          <a:p>
            <a:r>
              <a:rPr lang="pl-PL" sz="1800" dirty="0"/>
              <a:t>nie zostawiaj jedzenia bez opieki na włączonej kuchence gazowej, </a:t>
            </a:r>
            <a:r>
              <a:rPr lang="pl-PL" sz="1800" dirty="0">
                <a:solidFill>
                  <a:srgbClr val="FF0000"/>
                </a:solidFill>
              </a:rPr>
              <a:t>wznieca to czujki, załącza się alarm – nieuzasadnione wezwanie straży pożarnej to mandat nawet do 1000 zł. </a:t>
            </a:r>
          </a:p>
          <a:p>
            <a:endParaRPr lang="pl-PL" sz="1800" dirty="0"/>
          </a:p>
          <a:p>
            <a:r>
              <a:rPr lang="pl-PL" sz="1800" dirty="0"/>
              <a:t>studenci potrzebują swojego kabla LAN by korzystać z Internetu w akademikach </a:t>
            </a:r>
          </a:p>
          <a:p>
            <a:r>
              <a:rPr lang="pl-PL" sz="1800" dirty="0"/>
              <a:t>sprawdzaj swoją skrzynkę mailową </a:t>
            </a:r>
            <a:r>
              <a:rPr lang="en-US" sz="1800" dirty="0"/>
              <a:t>(</a:t>
            </a:r>
            <a:r>
              <a:rPr lang="en-US" sz="1800" dirty="0">
                <a:hlinkClick r:id="rId2"/>
              </a:rPr>
              <a:t>https://di.pwr.edu.pl/uslugi/poczta/poczta-studencka</a:t>
            </a:r>
            <a:r>
              <a:rPr lang="pl-PL" sz="1800" dirty="0"/>
              <a:t>)</a:t>
            </a:r>
          </a:p>
          <a:p>
            <a:endParaRPr lang="pl-PL" sz="1800" dirty="0">
              <a:solidFill>
                <a:srgbClr val="FF0000"/>
              </a:solidFill>
            </a:endParaRPr>
          </a:p>
          <a:p>
            <a:r>
              <a:rPr lang="pl-PL" sz="1800" dirty="0">
                <a:solidFill>
                  <a:srgbClr val="FF0000"/>
                </a:solidFill>
              </a:rPr>
              <a:t>w domach studenckich nie ma przechowalni - wykwaterowujesz się – zabierasz wszystkie swoje rzeczy </a:t>
            </a:r>
          </a:p>
          <a:p>
            <a:endParaRPr lang="pl-PL" sz="1800" dirty="0">
              <a:solidFill>
                <a:srgbClr val="FF0000"/>
              </a:solidFill>
            </a:endParaRPr>
          </a:p>
          <a:p>
            <a:endParaRPr lang="pl-PL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1800" dirty="0"/>
          </a:p>
          <a:p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38067779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DE8225-3849-4811-B7A6-9E6647C2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232756"/>
            <a:ext cx="7535862" cy="719138"/>
          </a:xfrm>
        </p:spPr>
        <p:txBody>
          <a:bodyPr/>
          <a:lstStyle/>
          <a:p>
            <a:r>
              <a:rPr lang="pl-PL" dirty="0"/>
              <a:t>Rejestracja pobytu czasowego 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D956E2-750E-404D-83EA-6281E487F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69" y="2492896"/>
            <a:ext cx="7535862" cy="4525963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 przypominamy, że w Polsce istnieje obowiązek rejestracji pobytu czasowego.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br>
              <a:rPr lang="en-US" dirty="0"/>
            </a:br>
            <a:r>
              <a:rPr lang="pl-PL" dirty="0"/>
              <a:t>- aby zarejestrować swój pobyt, należy zgłosić się do Urzędu Miasta z formularzem wniosku o pobyt czasowy, który otrzymacie w swoim akademiku.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br>
              <a:rPr lang="en-US" dirty="0"/>
            </a:br>
            <a:r>
              <a:rPr lang="pl-PL" dirty="0"/>
              <a:t>- obowiązek ten dotyczy nie tylko studentów przebywających w akademikach </a:t>
            </a:r>
            <a:r>
              <a:rPr lang="en-US" dirty="0"/>
              <a:t>!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0195574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dirty="0"/>
              <a:t>Wszyscy studenci planujący pobyt w domach studenckich są zobowiązani do zapoznania się zasadami funkcjonowania akademików i przestrzegania tych zasad</a:t>
            </a:r>
            <a:r>
              <a:rPr lang="en-US" sz="2000" dirty="0"/>
              <a:t>.</a:t>
            </a:r>
            <a:endParaRPr lang="pl-PL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pl-PL" dirty="0"/>
              <a:t>Dokumenty dostępne na stronie </a:t>
            </a:r>
            <a:r>
              <a:rPr lang="pl-PL" dirty="0">
                <a:hlinkClick r:id="rId2"/>
              </a:rPr>
              <a:t>https://prs.pwr.edu.pl/?page_id=582</a:t>
            </a:r>
            <a:endParaRPr lang="en-US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6804190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1580" y="1509353"/>
            <a:ext cx="753586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sz="3000" dirty="0"/>
              <a:t>Koniecznie weź udział w przyszłorocznej rekrutacji do akademika, za pomocą systemu USOS</a:t>
            </a:r>
          </a:p>
          <a:p>
            <a:pPr marL="0" indent="0" algn="ctr">
              <a:buNone/>
            </a:pPr>
            <a:endParaRPr lang="pl-PL" sz="3000" dirty="0"/>
          </a:p>
          <a:p>
            <a:pPr marL="0" indent="0" algn="ctr">
              <a:buNone/>
            </a:pPr>
            <a:r>
              <a:rPr lang="pl-PL" sz="3000" dirty="0"/>
              <a:t>Dokładnie informacje o rekrutacji do akademików pojawią </a:t>
            </a:r>
            <a:r>
              <a:rPr lang="pl-PL" sz="3000"/>
              <a:t>się na </a:t>
            </a:r>
            <a:r>
              <a:rPr lang="pl-PL" sz="3000" dirty="0"/>
              <a:t>stronie </a:t>
            </a:r>
            <a:r>
              <a:rPr lang="pl-PL" sz="3000" dirty="0">
                <a:hlinkClick r:id="rId2"/>
              </a:rPr>
              <a:t>https://dps.pwr.edu.pl/</a:t>
            </a:r>
            <a:endParaRPr lang="pl-PL" sz="3000" dirty="0"/>
          </a:p>
          <a:p>
            <a:pPr marL="0" indent="0" algn="ctr">
              <a:buNone/>
            </a:pP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2864109710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motyw_pwr_v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motyw_pwr_v2</Template>
  <TotalTime>5605</TotalTime>
  <Words>517</Words>
  <Application>Microsoft Office PowerPoint</Application>
  <PresentationFormat>Pokaz na ekranie (4:3)</PresentationFormat>
  <Paragraphs>64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motyw_pwr_v2</vt:lpstr>
      <vt:lpstr>Akademiki na  Politechnice Wrocławskiej</vt:lpstr>
      <vt:lpstr>    Co zabrać ze sobą do akademika ?  -  pościel, kołdrę, poduszkę; -  naczynia, garnki do gotowania;    </vt:lpstr>
      <vt:lpstr>Z kim się kontaktować?</vt:lpstr>
      <vt:lpstr>Proszę zapamiętaj : </vt:lpstr>
      <vt:lpstr>Jeśli nie możesz zapłacić kaucji kartą bankową podczas kwaterowania :</vt:lpstr>
      <vt:lpstr>Ważne:</vt:lpstr>
      <vt:lpstr>Rejestracja pobytu czasowego 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Ważne strony:</vt:lpstr>
    </vt:vector>
  </TitlesOfParts>
  <Company>Pwr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Dormitories at WrUT (2020-09-28) ENG</dc:title>
  <dc:creator>Jarosław Dudek</dc:creator>
  <cp:lastModifiedBy>katarzyna.juszczak@pwr.edu.pl</cp:lastModifiedBy>
  <cp:revision>353</cp:revision>
  <dcterms:created xsi:type="dcterms:W3CDTF">2007-06-27T10:18:07Z</dcterms:created>
  <dcterms:modified xsi:type="dcterms:W3CDTF">2024-09-09T08:39:13Z</dcterms:modified>
</cp:coreProperties>
</file>