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Kelson Sans" panose="020B0604020202020204" charset="-18"/>
      <p:regular r:id="rId32"/>
    </p:embeddedFont>
    <p:embeddedFont>
      <p:font typeface="Lato" panose="020F0502020204030203" pitchFamily="34" charset="0"/>
      <p:regular r:id="rId33"/>
    </p:embeddedFont>
    <p:embeddedFont>
      <p:font typeface="Lato Bold" panose="020F0502020204030203"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ESN organises several events every year, where ESN volunteers from all over Europe meet to exchange ideas and best practices, and take decisions for the future of the organisation. This picture was taken during the Annual General Meeting in Thessaloniki, in April 2019.</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ESN organises several events every year, where ESN volunteers from all over Europe meet to exchange ideas and best practices, and take decisions for the future of the organisation. This picture was taken during the Annual General Meeting in Thessaloniki, in April 2019.</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ESN organises several events every year, where ESN volunteers from all over Europe meet to exchange ideas and best practices, and take decisions for the future of the organisation. This picture was taken during the Annual General Meeting in Thessaloniki, in April 2019.</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ESN organises several events every year, where ESN volunteers from all over Europe meet to exchange ideas and best practices, and take decisions for the future of the organisation. This picture was taken during the Annual General Meeting in Thessaloniki, in April 2019.</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ESN organises several events every year, where ESN volunteers from all over Europe meet to exchange ideas and best practices, and take decisions for the future of the organisation. This picture was taken during the Annual General Meeting in Thessaloniki, in April 2019.</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ESN organises several events every year, where ESN volunteers from all over Europe meet to exchange ideas and best practices, and take decisions for the future of the organisation. This picture was taken during the Annual General Meeting in Thessaloniki, in April 2019.</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ESN organises several events every year, where ESN volunteers from all over Europe meet to exchange ideas and best practices, and take decisions for the future of the organisation. This picture was taken during the Annual General Meeting in Thessaloniki, in April 2019.</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ESN organises several events every year, where ESN volunteers from all over Europe meet to exchange ideas and best practices, and take decisions for the future of the organisation. This picture was taken during the Annual General Meeting in Thessaloniki, in April 2019.</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ESN organises several events every year, where ESN volunteers from all over Europe meet to exchange ideas and best practices, and take decisions for the future of the organisation. This picture was taken during the Annual General Meeting in Thessaloniki, in April 2019.</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ESN organises several events every year, where ESN volunteers from all over Europe meet to exchange ideas and best practices, and take decisions for the future of the organisation. This picture was taken during the Annual General Meeting in Thessaloniki, in April 2019.</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ESN organises several events every year, where ESN volunteers from all over Europe meet to exchange ideas and best practices, and take decisions for the future of the organisation. This picture was taken during the Annual General Meeting in Thessaloniki, in April 2019.</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ESN organises several events every year, where ESN volunteers from all over Europe meet to exchange ideas and best practices, and take decisions for the future of the organisation. This picture was taken during the Annual General Meeting in Thessaloniki, in April 2019.</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ESN connects international students with their host communities through numerous initiatives, most notably through the Buddy System, SocialErasmus and Erasmus in Schools.</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5.jpe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card.esn.p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6.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4.png"/><Relationship Id="rId9"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3.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4.png"/><Relationship Id="rId9" Type="http://schemas.openxmlformats.org/officeDocument/2006/relationships/image" Target="../media/image16.jpeg"/><Relationship Id="rId1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8" b="-9288"/>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2E3192">
                <a:alpha val="69804"/>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2207973"/>
            <a:ext cx="18288000" cy="2624998"/>
            <a:chOff x="0" y="0"/>
            <a:chExt cx="4816593" cy="691358"/>
          </a:xfrm>
        </p:grpSpPr>
        <p:sp>
          <p:nvSpPr>
            <p:cNvPr id="7" name="Freeform 7"/>
            <p:cNvSpPr/>
            <p:nvPr/>
          </p:nvSpPr>
          <p:spPr>
            <a:xfrm>
              <a:off x="0" y="0"/>
              <a:ext cx="4816592" cy="691358"/>
            </a:xfrm>
            <a:custGeom>
              <a:avLst/>
              <a:gdLst/>
              <a:ahLst/>
              <a:cxnLst/>
              <a:rect l="l" t="t" r="r" b="b"/>
              <a:pathLst>
                <a:path w="4816592" h="691358">
                  <a:moveTo>
                    <a:pt x="0" y="0"/>
                  </a:moveTo>
                  <a:lnTo>
                    <a:pt x="4816592" y="0"/>
                  </a:lnTo>
                  <a:lnTo>
                    <a:pt x="4816592" y="691358"/>
                  </a:lnTo>
                  <a:lnTo>
                    <a:pt x="0" y="691358"/>
                  </a:lnTo>
                  <a:close/>
                </a:path>
              </a:pathLst>
            </a:custGeom>
            <a:solidFill>
              <a:srgbClr val="2E3192">
                <a:alpha val="84706"/>
              </a:srgbClr>
            </a:solidFill>
          </p:spPr>
          <p:txBody>
            <a:bodyPr/>
            <a:lstStyle/>
            <a:p>
              <a:endParaRPr lang="pl-PL"/>
            </a:p>
          </p:txBody>
        </p:sp>
        <p:sp>
          <p:nvSpPr>
            <p:cNvPr id="8" name="TextBox 8"/>
            <p:cNvSpPr txBox="1"/>
            <p:nvPr/>
          </p:nvSpPr>
          <p:spPr>
            <a:xfrm>
              <a:off x="0" y="-38100"/>
              <a:ext cx="4816593" cy="729458"/>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127729" y="240626"/>
            <a:ext cx="2836123" cy="1576148"/>
          </a:xfrm>
          <a:custGeom>
            <a:avLst/>
            <a:gdLst/>
            <a:ahLst/>
            <a:cxnLst/>
            <a:rect l="l" t="t" r="r" b="b"/>
            <a:pathLst>
              <a:path w="2836123" h="1576148">
                <a:moveTo>
                  <a:pt x="0" y="0"/>
                </a:moveTo>
                <a:lnTo>
                  <a:pt x="2836123" y="0"/>
                </a:lnTo>
                <a:lnTo>
                  <a:pt x="2836123" y="1576148"/>
                </a:lnTo>
                <a:lnTo>
                  <a:pt x="0" y="1576148"/>
                </a:lnTo>
                <a:lnTo>
                  <a:pt x="0" y="0"/>
                </a:lnTo>
                <a:close/>
              </a:path>
            </a:pathLst>
          </a:custGeom>
          <a:blipFill>
            <a:blip r:embed="rId4"/>
            <a:stretch>
              <a:fillRect/>
            </a:stretch>
          </a:blipFill>
        </p:spPr>
        <p:txBody>
          <a:bodyPr/>
          <a:lstStyle/>
          <a:p>
            <a:endParaRPr lang="pl-PL"/>
          </a:p>
        </p:txBody>
      </p:sp>
      <p:sp>
        <p:nvSpPr>
          <p:cNvPr id="10" name="TextBox 10"/>
          <p:cNvSpPr txBox="1"/>
          <p:nvPr/>
        </p:nvSpPr>
        <p:spPr>
          <a:xfrm>
            <a:off x="1494775" y="3039613"/>
            <a:ext cx="15298450" cy="1047445"/>
          </a:xfrm>
          <a:prstGeom prst="rect">
            <a:avLst/>
          </a:prstGeom>
        </p:spPr>
        <p:txBody>
          <a:bodyPr lIns="0" tIns="0" rIns="0" bIns="0" rtlCol="0" anchor="t">
            <a:spAutoFit/>
          </a:bodyPr>
          <a:lstStyle/>
          <a:p>
            <a:pPr algn="ctr">
              <a:lnSpc>
                <a:spcPts val="8078"/>
              </a:lnSpc>
            </a:pPr>
            <a:r>
              <a:rPr lang="en-US" sz="7479" spc="186">
                <a:solidFill>
                  <a:srgbClr val="FFFFFF"/>
                </a:solidFill>
                <a:latin typeface="Kelson Sans"/>
                <a:ea typeface="Kelson Sans"/>
                <a:cs typeface="Kelson Sans"/>
                <a:sym typeface="Kelson Sans"/>
              </a:rPr>
              <a:t>YOUR ERASMUS JOURNEY BEGINS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5855"/>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47B20">
                <a:alpha val="84706"/>
              </a:srgbClr>
            </a:solidFill>
            <a:ln cap="sq">
              <a:noFill/>
              <a:prstDash val="solid"/>
              <a:miter/>
            </a:ln>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sp>
        <p:nvSpPr>
          <p:cNvPr id="7" name="TextBox 7"/>
          <p:cNvSpPr txBox="1"/>
          <p:nvPr/>
        </p:nvSpPr>
        <p:spPr>
          <a:xfrm>
            <a:off x="1445907" y="1118331"/>
            <a:ext cx="3019574"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ESNcard</a:t>
            </a:r>
          </a:p>
        </p:txBody>
      </p:sp>
      <p:sp>
        <p:nvSpPr>
          <p:cNvPr id="8" name="TextBox 8"/>
          <p:cNvSpPr txBox="1"/>
          <p:nvPr/>
        </p:nvSpPr>
        <p:spPr>
          <a:xfrm>
            <a:off x="1386721" y="2882756"/>
            <a:ext cx="15514558" cy="1171575"/>
          </a:xfrm>
          <a:prstGeom prst="rect">
            <a:avLst/>
          </a:prstGeom>
        </p:spPr>
        <p:txBody>
          <a:bodyPr lIns="0" tIns="0" rIns="0" bIns="0" rtlCol="0" anchor="t">
            <a:spAutoFit/>
          </a:bodyPr>
          <a:lstStyle/>
          <a:p>
            <a:pPr algn="ctr">
              <a:lnSpc>
                <a:spcPts val="4620"/>
              </a:lnSpc>
            </a:pPr>
            <a:r>
              <a:rPr lang="en-US" sz="3850" b="1" spc="57">
                <a:solidFill>
                  <a:srgbClr val="FFFFFF"/>
                </a:solidFill>
                <a:latin typeface="Lato Bold"/>
                <a:ea typeface="Lato Bold"/>
                <a:cs typeface="Lato Bold"/>
                <a:sym typeface="Lato Bold"/>
              </a:rPr>
              <a:t>ESNcard </a:t>
            </a:r>
            <a:r>
              <a:rPr lang="en-US" sz="3850" spc="57">
                <a:solidFill>
                  <a:srgbClr val="FFFFFF"/>
                </a:solidFill>
                <a:latin typeface="Lato"/>
                <a:ea typeface="Lato"/>
                <a:cs typeface="Lato"/>
                <a:sym typeface="Lato"/>
              </a:rPr>
              <a:t>is the membership card of the Erasmus Student Network. It gives you the access to services provided by our partners.</a:t>
            </a:r>
          </a:p>
        </p:txBody>
      </p:sp>
      <p:sp>
        <p:nvSpPr>
          <p:cNvPr id="9" name="Freeform 9"/>
          <p:cNvSpPr/>
          <p:nvPr/>
        </p:nvSpPr>
        <p:spPr>
          <a:xfrm>
            <a:off x="1828800" y="5143500"/>
            <a:ext cx="14630400" cy="4114800"/>
          </a:xfrm>
          <a:custGeom>
            <a:avLst/>
            <a:gdLst/>
            <a:ahLst/>
            <a:cxnLst/>
            <a:rect l="l" t="t" r="r" b="b"/>
            <a:pathLst>
              <a:path w="14630400" h="4114800">
                <a:moveTo>
                  <a:pt x="0" y="0"/>
                </a:moveTo>
                <a:lnTo>
                  <a:pt x="14630400" y="0"/>
                </a:lnTo>
                <a:lnTo>
                  <a:pt x="14630400" y="4114800"/>
                </a:lnTo>
                <a:lnTo>
                  <a:pt x="0" y="4114800"/>
                </a:lnTo>
                <a:lnTo>
                  <a:pt x="0" y="0"/>
                </a:lnTo>
                <a:close/>
              </a:path>
            </a:pathLst>
          </a:custGeom>
          <a:blipFill>
            <a:blip r:embed="rId5"/>
            <a:stretch>
              <a:fillRect/>
            </a:stretch>
          </a:blipFill>
          <a:ln w="57150" cap="sq">
            <a:solidFill>
              <a:srgbClr val="FFFFFF"/>
            </a:solidFill>
            <a:prstDash val="solid"/>
            <a:miter/>
          </a:ln>
        </p:spPr>
        <p:txBody>
          <a:bodyPr/>
          <a:lstStyle/>
          <a:p>
            <a:endParaRPr lang="pl-P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5855"/>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47B20">
                <a:alpha val="84706"/>
              </a:srgbClr>
            </a:solidFill>
            <a:ln cap="sq">
              <a:noFill/>
              <a:prstDash val="solid"/>
              <a:miter/>
            </a:ln>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1546837" y="3296620"/>
            <a:ext cx="4060071" cy="4399124"/>
            <a:chOff x="0" y="0"/>
            <a:chExt cx="812800" cy="880676"/>
          </a:xfrm>
        </p:grpSpPr>
        <p:sp>
          <p:nvSpPr>
            <p:cNvPr id="8" name="Freeform 8"/>
            <p:cNvSpPr/>
            <p:nvPr/>
          </p:nvSpPr>
          <p:spPr>
            <a:xfrm>
              <a:off x="0" y="0"/>
              <a:ext cx="812800" cy="880676"/>
            </a:xfrm>
            <a:custGeom>
              <a:avLst/>
              <a:gdLst/>
              <a:ahLst/>
              <a:cxnLst/>
              <a:rect l="l" t="t" r="r" b="b"/>
              <a:pathLst>
                <a:path w="812800" h="880676">
                  <a:moveTo>
                    <a:pt x="38137" y="0"/>
                  </a:moveTo>
                  <a:lnTo>
                    <a:pt x="774663" y="0"/>
                  </a:lnTo>
                  <a:cubicBezTo>
                    <a:pt x="784778" y="0"/>
                    <a:pt x="794478" y="4018"/>
                    <a:pt x="801630" y="11170"/>
                  </a:cubicBezTo>
                  <a:cubicBezTo>
                    <a:pt x="808782" y="18322"/>
                    <a:pt x="812800" y="28022"/>
                    <a:pt x="812800" y="38137"/>
                  </a:cubicBezTo>
                  <a:lnTo>
                    <a:pt x="812800" y="842539"/>
                  </a:lnTo>
                  <a:cubicBezTo>
                    <a:pt x="812800" y="863602"/>
                    <a:pt x="795726" y="880676"/>
                    <a:pt x="774663" y="880676"/>
                  </a:cubicBezTo>
                  <a:lnTo>
                    <a:pt x="38137" y="880676"/>
                  </a:lnTo>
                  <a:cubicBezTo>
                    <a:pt x="28022" y="880676"/>
                    <a:pt x="18322" y="876658"/>
                    <a:pt x="11170" y="869506"/>
                  </a:cubicBezTo>
                  <a:cubicBezTo>
                    <a:pt x="4018" y="862354"/>
                    <a:pt x="0" y="852654"/>
                    <a:pt x="0" y="842539"/>
                  </a:cubicBezTo>
                  <a:lnTo>
                    <a:pt x="0" y="38137"/>
                  </a:lnTo>
                  <a:cubicBezTo>
                    <a:pt x="0" y="28022"/>
                    <a:pt x="4018" y="18322"/>
                    <a:pt x="11170" y="11170"/>
                  </a:cubicBezTo>
                  <a:cubicBezTo>
                    <a:pt x="18322" y="4018"/>
                    <a:pt x="28022" y="0"/>
                    <a:pt x="38137" y="0"/>
                  </a:cubicBezTo>
                  <a:close/>
                </a:path>
              </a:pathLst>
            </a:custGeom>
            <a:blipFill>
              <a:blip r:embed="rId5"/>
              <a:stretch>
                <a:fillRect t="-2825" b="-2825"/>
              </a:stretch>
            </a:blipFill>
            <a:ln w="57150" cap="sq">
              <a:solidFill>
                <a:srgbClr val="FFFFFF"/>
              </a:solidFill>
              <a:prstDash val="solid"/>
              <a:miter/>
            </a:ln>
          </p:spPr>
          <p:txBody>
            <a:bodyPr/>
            <a:lstStyle/>
            <a:p>
              <a:endParaRPr lang="pl-PL"/>
            </a:p>
          </p:txBody>
        </p:sp>
      </p:grpSp>
      <p:grpSp>
        <p:nvGrpSpPr>
          <p:cNvPr id="9" name="Group 9"/>
          <p:cNvGrpSpPr/>
          <p:nvPr/>
        </p:nvGrpSpPr>
        <p:grpSpPr>
          <a:xfrm>
            <a:off x="12676879" y="3296620"/>
            <a:ext cx="4060071" cy="4399124"/>
            <a:chOff x="0" y="0"/>
            <a:chExt cx="812800" cy="880676"/>
          </a:xfrm>
        </p:grpSpPr>
        <p:sp>
          <p:nvSpPr>
            <p:cNvPr id="10" name="Freeform 10"/>
            <p:cNvSpPr/>
            <p:nvPr/>
          </p:nvSpPr>
          <p:spPr>
            <a:xfrm>
              <a:off x="0" y="0"/>
              <a:ext cx="812800" cy="880676"/>
            </a:xfrm>
            <a:custGeom>
              <a:avLst/>
              <a:gdLst/>
              <a:ahLst/>
              <a:cxnLst/>
              <a:rect l="l" t="t" r="r" b="b"/>
              <a:pathLst>
                <a:path w="812800" h="880676">
                  <a:moveTo>
                    <a:pt x="38137" y="0"/>
                  </a:moveTo>
                  <a:lnTo>
                    <a:pt x="774663" y="0"/>
                  </a:lnTo>
                  <a:cubicBezTo>
                    <a:pt x="784778" y="0"/>
                    <a:pt x="794478" y="4018"/>
                    <a:pt x="801630" y="11170"/>
                  </a:cubicBezTo>
                  <a:cubicBezTo>
                    <a:pt x="808782" y="18322"/>
                    <a:pt x="812800" y="28022"/>
                    <a:pt x="812800" y="38137"/>
                  </a:cubicBezTo>
                  <a:lnTo>
                    <a:pt x="812800" y="842539"/>
                  </a:lnTo>
                  <a:cubicBezTo>
                    <a:pt x="812800" y="863602"/>
                    <a:pt x="795726" y="880676"/>
                    <a:pt x="774663" y="880676"/>
                  </a:cubicBezTo>
                  <a:lnTo>
                    <a:pt x="38137" y="880676"/>
                  </a:lnTo>
                  <a:cubicBezTo>
                    <a:pt x="28022" y="880676"/>
                    <a:pt x="18322" y="876658"/>
                    <a:pt x="11170" y="869506"/>
                  </a:cubicBezTo>
                  <a:cubicBezTo>
                    <a:pt x="4018" y="862354"/>
                    <a:pt x="0" y="852654"/>
                    <a:pt x="0" y="842539"/>
                  </a:cubicBezTo>
                  <a:lnTo>
                    <a:pt x="0" y="38137"/>
                  </a:lnTo>
                  <a:cubicBezTo>
                    <a:pt x="0" y="28022"/>
                    <a:pt x="4018" y="18322"/>
                    <a:pt x="11170" y="11170"/>
                  </a:cubicBezTo>
                  <a:cubicBezTo>
                    <a:pt x="18322" y="4018"/>
                    <a:pt x="28022" y="0"/>
                    <a:pt x="38137" y="0"/>
                  </a:cubicBezTo>
                  <a:close/>
                </a:path>
              </a:pathLst>
            </a:custGeom>
            <a:blipFill>
              <a:blip r:embed="rId6"/>
              <a:stretch>
                <a:fillRect l="-6149" r="-6149"/>
              </a:stretch>
            </a:blipFill>
            <a:ln w="57150" cap="sq">
              <a:solidFill>
                <a:srgbClr val="FFFFFF"/>
              </a:solidFill>
              <a:prstDash val="solid"/>
              <a:miter/>
            </a:ln>
          </p:spPr>
          <p:txBody>
            <a:bodyPr/>
            <a:lstStyle/>
            <a:p>
              <a:endParaRPr lang="pl-PL"/>
            </a:p>
          </p:txBody>
        </p:sp>
      </p:grpSp>
      <p:grpSp>
        <p:nvGrpSpPr>
          <p:cNvPr id="11" name="Group 11"/>
          <p:cNvGrpSpPr/>
          <p:nvPr/>
        </p:nvGrpSpPr>
        <p:grpSpPr>
          <a:xfrm>
            <a:off x="7111858" y="3296620"/>
            <a:ext cx="4060071" cy="4399124"/>
            <a:chOff x="0" y="0"/>
            <a:chExt cx="812800" cy="880676"/>
          </a:xfrm>
        </p:grpSpPr>
        <p:sp>
          <p:nvSpPr>
            <p:cNvPr id="12" name="Freeform 12"/>
            <p:cNvSpPr/>
            <p:nvPr/>
          </p:nvSpPr>
          <p:spPr>
            <a:xfrm>
              <a:off x="0" y="0"/>
              <a:ext cx="812800" cy="880676"/>
            </a:xfrm>
            <a:custGeom>
              <a:avLst/>
              <a:gdLst/>
              <a:ahLst/>
              <a:cxnLst/>
              <a:rect l="l" t="t" r="r" b="b"/>
              <a:pathLst>
                <a:path w="812800" h="880676">
                  <a:moveTo>
                    <a:pt x="38137" y="0"/>
                  </a:moveTo>
                  <a:lnTo>
                    <a:pt x="774663" y="0"/>
                  </a:lnTo>
                  <a:cubicBezTo>
                    <a:pt x="784778" y="0"/>
                    <a:pt x="794478" y="4018"/>
                    <a:pt x="801630" y="11170"/>
                  </a:cubicBezTo>
                  <a:cubicBezTo>
                    <a:pt x="808782" y="18322"/>
                    <a:pt x="812800" y="28022"/>
                    <a:pt x="812800" y="38137"/>
                  </a:cubicBezTo>
                  <a:lnTo>
                    <a:pt x="812800" y="842539"/>
                  </a:lnTo>
                  <a:cubicBezTo>
                    <a:pt x="812800" y="863602"/>
                    <a:pt x="795726" y="880676"/>
                    <a:pt x="774663" y="880676"/>
                  </a:cubicBezTo>
                  <a:lnTo>
                    <a:pt x="38137" y="880676"/>
                  </a:lnTo>
                  <a:cubicBezTo>
                    <a:pt x="28022" y="880676"/>
                    <a:pt x="18322" y="876658"/>
                    <a:pt x="11170" y="869506"/>
                  </a:cubicBezTo>
                  <a:cubicBezTo>
                    <a:pt x="4018" y="862354"/>
                    <a:pt x="0" y="852654"/>
                    <a:pt x="0" y="842539"/>
                  </a:cubicBezTo>
                  <a:lnTo>
                    <a:pt x="0" y="38137"/>
                  </a:lnTo>
                  <a:cubicBezTo>
                    <a:pt x="0" y="28022"/>
                    <a:pt x="4018" y="18322"/>
                    <a:pt x="11170" y="11170"/>
                  </a:cubicBezTo>
                  <a:cubicBezTo>
                    <a:pt x="18322" y="4018"/>
                    <a:pt x="28022" y="0"/>
                    <a:pt x="38137" y="0"/>
                  </a:cubicBezTo>
                  <a:close/>
                </a:path>
              </a:pathLst>
            </a:custGeom>
            <a:blipFill>
              <a:blip r:embed="rId7"/>
              <a:stretch>
                <a:fillRect t="-1964" b="-1964"/>
              </a:stretch>
            </a:blipFill>
            <a:ln w="57150" cap="sq">
              <a:solidFill>
                <a:srgbClr val="FFFFFF"/>
              </a:solidFill>
              <a:prstDash val="solid"/>
              <a:miter/>
            </a:ln>
          </p:spPr>
          <p:txBody>
            <a:bodyPr/>
            <a:lstStyle/>
            <a:p>
              <a:endParaRPr lang="pl-PL"/>
            </a:p>
          </p:txBody>
        </p:sp>
      </p:grpSp>
      <p:sp>
        <p:nvSpPr>
          <p:cNvPr id="13" name="TextBox 13"/>
          <p:cNvSpPr txBox="1"/>
          <p:nvPr/>
        </p:nvSpPr>
        <p:spPr>
          <a:xfrm>
            <a:off x="1445907" y="1118331"/>
            <a:ext cx="11792769"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ESNcard - international partners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5855"/>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47B20">
                <a:alpha val="84706"/>
              </a:srgbClr>
            </a:solidFill>
            <a:ln cap="sq">
              <a:noFill/>
              <a:prstDash val="solid"/>
              <a:miter/>
            </a:ln>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410811" y="3245250"/>
            <a:ext cx="4060071" cy="4399124"/>
            <a:chOff x="0" y="0"/>
            <a:chExt cx="812800" cy="880676"/>
          </a:xfrm>
        </p:grpSpPr>
        <p:sp>
          <p:nvSpPr>
            <p:cNvPr id="8" name="Freeform 8"/>
            <p:cNvSpPr/>
            <p:nvPr/>
          </p:nvSpPr>
          <p:spPr>
            <a:xfrm>
              <a:off x="0" y="0"/>
              <a:ext cx="812800" cy="880676"/>
            </a:xfrm>
            <a:custGeom>
              <a:avLst/>
              <a:gdLst/>
              <a:ahLst/>
              <a:cxnLst/>
              <a:rect l="l" t="t" r="r" b="b"/>
              <a:pathLst>
                <a:path w="812800" h="880676">
                  <a:moveTo>
                    <a:pt x="38137" y="0"/>
                  </a:moveTo>
                  <a:lnTo>
                    <a:pt x="774663" y="0"/>
                  </a:lnTo>
                  <a:cubicBezTo>
                    <a:pt x="784778" y="0"/>
                    <a:pt x="794478" y="4018"/>
                    <a:pt x="801630" y="11170"/>
                  </a:cubicBezTo>
                  <a:cubicBezTo>
                    <a:pt x="808782" y="18322"/>
                    <a:pt x="812800" y="28022"/>
                    <a:pt x="812800" y="38137"/>
                  </a:cubicBezTo>
                  <a:lnTo>
                    <a:pt x="812800" y="842539"/>
                  </a:lnTo>
                  <a:cubicBezTo>
                    <a:pt x="812800" y="863602"/>
                    <a:pt x="795726" y="880676"/>
                    <a:pt x="774663" y="880676"/>
                  </a:cubicBezTo>
                  <a:lnTo>
                    <a:pt x="38137" y="880676"/>
                  </a:lnTo>
                  <a:cubicBezTo>
                    <a:pt x="28022" y="880676"/>
                    <a:pt x="18322" y="876658"/>
                    <a:pt x="11170" y="869506"/>
                  </a:cubicBezTo>
                  <a:cubicBezTo>
                    <a:pt x="4018" y="862354"/>
                    <a:pt x="0" y="852654"/>
                    <a:pt x="0" y="842539"/>
                  </a:cubicBezTo>
                  <a:lnTo>
                    <a:pt x="0" y="38137"/>
                  </a:lnTo>
                  <a:cubicBezTo>
                    <a:pt x="0" y="28022"/>
                    <a:pt x="4018" y="18322"/>
                    <a:pt x="11170" y="11170"/>
                  </a:cubicBezTo>
                  <a:cubicBezTo>
                    <a:pt x="18322" y="4018"/>
                    <a:pt x="28022" y="0"/>
                    <a:pt x="38137" y="0"/>
                  </a:cubicBezTo>
                  <a:close/>
                </a:path>
              </a:pathLst>
            </a:custGeom>
            <a:blipFill>
              <a:blip r:embed="rId5"/>
              <a:stretch>
                <a:fillRect l="-6828" r="-6828"/>
              </a:stretch>
            </a:blipFill>
            <a:ln w="57150" cap="sq">
              <a:solidFill>
                <a:srgbClr val="FFFFFF"/>
              </a:solidFill>
              <a:prstDash val="solid"/>
              <a:miter/>
            </a:ln>
          </p:spPr>
          <p:txBody>
            <a:bodyPr/>
            <a:lstStyle/>
            <a:p>
              <a:endParaRPr lang="pl-PL"/>
            </a:p>
          </p:txBody>
        </p:sp>
      </p:grpSp>
      <p:grpSp>
        <p:nvGrpSpPr>
          <p:cNvPr id="9" name="Group 9"/>
          <p:cNvGrpSpPr/>
          <p:nvPr/>
        </p:nvGrpSpPr>
        <p:grpSpPr>
          <a:xfrm>
            <a:off x="4877825" y="3245250"/>
            <a:ext cx="4060071" cy="4399124"/>
            <a:chOff x="0" y="0"/>
            <a:chExt cx="812800" cy="880676"/>
          </a:xfrm>
        </p:grpSpPr>
        <p:sp>
          <p:nvSpPr>
            <p:cNvPr id="10" name="Freeform 10"/>
            <p:cNvSpPr/>
            <p:nvPr/>
          </p:nvSpPr>
          <p:spPr>
            <a:xfrm>
              <a:off x="0" y="0"/>
              <a:ext cx="812800" cy="880676"/>
            </a:xfrm>
            <a:custGeom>
              <a:avLst/>
              <a:gdLst/>
              <a:ahLst/>
              <a:cxnLst/>
              <a:rect l="l" t="t" r="r" b="b"/>
              <a:pathLst>
                <a:path w="812800" h="880676">
                  <a:moveTo>
                    <a:pt x="38137" y="0"/>
                  </a:moveTo>
                  <a:lnTo>
                    <a:pt x="774663" y="0"/>
                  </a:lnTo>
                  <a:cubicBezTo>
                    <a:pt x="784778" y="0"/>
                    <a:pt x="794478" y="4018"/>
                    <a:pt x="801630" y="11170"/>
                  </a:cubicBezTo>
                  <a:cubicBezTo>
                    <a:pt x="808782" y="18322"/>
                    <a:pt x="812800" y="28022"/>
                    <a:pt x="812800" y="38137"/>
                  </a:cubicBezTo>
                  <a:lnTo>
                    <a:pt x="812800" y="842539"/>
                  </a:lnTo>
                  <a:cubicBezTo>
                    <a:pt x="812800" y="863602"/>
                    <a:pt x="795726" y="880676"/>
                    <a:pt x="774663" y="880676"/>
                  </a:cubicBezTo>
                  <a:lnTo>
                    <a:pt x="38137" y="880676"/>
                  </a:lnTo>
                  <a:cubicBezTo>
                    <a:pt x="28022" y="880676"/>
                    <a:pt x="18322" y="876658"/>
                    <a:pt x="11170" y="869506"/>
                  </a:cubicBezTo>
                  <a:cubicBezTo>
                    <a:pt x="4018" y="862354"/>
                    <a:pt x="0" y="852654"/>
                    <a:pt x="0" y="842539"/>
                  </a:cubicBezTo>
                  <a:lnTo>
                    <a:pt x="0" y="38137"/>
                  </a:lnTo>
                  <a:cubicBezTo>
                    <a:pt x="0" y="28022"/>
                    <a:pt x="4018" y="18322"/>
                    <a:pt x="11170" y="11170"/>
                  </a:cubicBezTo>
                  <a:cubicBezTo>
                    <a:pt x="18322" y="4018"/>
                    <a:pt x="28022" y="0"/>
                    <a:pt x="38137" y="0"/>
                  </a:cubicBezTo>
                  <a:close/>
                </a:path>
              </a:pathLst>
            </a:custGeom>
            <a:blipFill>
              <a:blip r:embed="rId6"/>
              <a:stretch>
                <a:fillRect l="-6102" r="-6102"/>
              </a:stretch>
            </a:blipFill>
            <a:ln w="57150" cap="sq">
              <a:solidFill>
                <a:srgbClr val="FFFFFF"/>
              </a:solidFill>
              <a:prstDash val="solid"/>
              <a:miter/>
            </a:ln>
          </p:spPr>
          <p:txBody>
            <a:bodyPr/>
            <a:lstStyle/>
            <a:p>
              <a:endParaRPr lang="pl-PL"/>
            </a:p>
          </p:txBody>
        </p:sp>
      </p:grpSp>
      <p:grpSp>
        <p:nvGrpSpPr>
          <p:cNvPr id="11" name="Group 11"/>
          <p:cNvGrpSpPr/>
          <p:nvPr/>
        </p:nvGrpSpPr>
        <p:grpSpPr>
          <a:xfrm>
            <a:off x="9347471" y="3208507"/>
            <a:ext cx="4060071" cy="4399124"/>
            <a:chOff x="0" y="0"/>
            <a:chExt cx="812800" cy="880676"/>
          </a:xfrm>
        </p:grpSpPr>
        <p:sp>
          <p:nvSpPr>
            <p:cNvPr id="12" name="Freeform 12"/>
            <p:cNvSpPr/>
            <p:nvPr/>
          </p:nvSpPr>
          <p:spPr>
            <a:xfrm>
              <a:off x="0" y="0"/>
              <a:ext cx="812800" cy="880676"/>
            </a:xfrm>
            <a:custGeom>
              <a:avLst/>
              <a:gdLst/>
              <a:ahLst/>
              <a:cxnLst/>
              <a:rect l="l" t="t" r="r" b="b"/>
              <a:pathLst>
                <a:path w="812800" h="880676">
                  <a:moveTo>
                    <a:pt x="38137" y="0"/>
                  </a:moveTo>
                  <a:lnTo>
                    <a:pt x="774663" y="0"/>
                  </a:lnTo>
                  <a:cubicBezTo>
                    <a:pt x="784778" y="0"/>
                    <a:pt x="794478" y="4018"/>
                    <a:pt x="801630" y="11170"/>
                  </a:cubicBezTo>
                  <a:cubicBezTo>
                    <a:pt x="808782" y="18322"/>
                    <a:pt x="812800" y="28022"/>
                    <a:pt x="812800" y="38137"/>
                  </a:cubicBezTo>
                  <a:lnTo>
                    <a:pt x="812800" y="842539"/>
                  </a:lnTo>
                  <a:cubicBezTo>
                    <a:pt x="812800" y="863602"/>
                    <a:pt x="795726" y="880676"/>
                    <a:pt x="774663" y="880676"/>
                  </a:cubicBezTo>
                  <a:lnTo>
                    <a:pt x="38137" y="880676"/>
                  </a:lnTo>
                  <a:cubicBezTo>
                    <a:pt x="28022" y="880676"/>
                    <a:pt x="18322" y="876658"/>
                    <a:pt x="11170" y="869506"/>
                  </a:cubicBezTo>
                  <a:cubicBezTo>
                    <a:pt x="4018" y="862354"/>
                    <a:pt x="0" y="852654"/>
                    <a:pt x="0" y="842539"/>
                  </a:cubicBezTo>
                  <a:lnTo>
                    <a:pt x="0" y="38137"/>
                  </a:lnTo>
                  <a:cubicBezTo>
                    <a:pt x="0" y="28022"/>
                    <a:pt x="4018" y="18322"/>
                    <a:pt x="11170" y="11170"/>
                  </a:cubicBezTo>
                  <a:cubicBezTo>
                    <a:pt x="18322" y="4018"/>
                    <a:pt x="28022" y="0"/>
                    <a:pt x="38137" y="0"/>
                  </a:cubicBezTo>
                  <a:close/>
                </a:path>
              </a:pathLst>
            </a:custGeom>
            <a:blipFill>
              <a:blip r:embed="rId7"/>
              <a:stretch>
                <a:fillRect l="-5710" r="-5710"/>
              </a:stretch>
            </a:blipFill>
            <a:ln w="57150" cap="sq">
              <a:solidFill>
                <a:srgbClr val="FFFFFF"/>
              </a:solidFill>
              <a:prstDash val="solid"/>
              <a:miter/>
            </a:ln>
          </p:spPr>
          <p:txBody>
            <a:bodyPr/>
            <a:lstStyle/>
            <a:p>
              <a:endParaRPr lang="pl-PL"/>
            </a:p>
          </p:txBody>
        </p:sp>
      </p:grpSp>
      <p:grpSp>
        <p:nvGrpSpPr>
          <p:cNvPr id="13" name="Group 13"/>
          <p:cNvGrpSpPr/>
          <p:nvPr/>
        </p:nvGrpSpPr>
        <p:grpSpPr>
          <a:xfrm>
            <a:off x="13817118" y="3208507"/>
            <a:ext cx="4060071" cy="4399124"/>
            <a:chOff x="0" y="0"/>
            <a:chExt cx="812800" cy="880676"/>
          </a:xfrm>
        </p:grpSpPr>
        <p:sp>
          <p:nvSpPr>
            <p:cNvPr id="14" name="Freeform 14"/>
            <p:cNvSpPr/>
            <p:nvPr/>
          </p:nvSpPr>
          <p:spPr>
            <a:xfrm>
              <a:off x="0" y="0"/>
              <a:ext cx="812800" cy="880676"/>
            </a:xfrm>
            <a:custGeom>
              <a:avLst/>
              <a:gdLst/>
              <a:ahLst/>
              <a:cxnLst/>
              <a:rect l="l" t="t" r="r" b="b"/>
              <a:pathLst>
                <a:path w="812800" h="880676">
                  <a:moveTo>
                    <a:pt x="38137" y="0"/>
                  </a:moveTo>
                  <a:lnTo>
                    <a:pt x="774663" y="0"/>
                  </a:lnTo>
                  <a:cubicBezTo>
                    <a:pt x="784778" y="0"/>
                    <a:pt x="794478" y="4018"/>
                    <a:pt x="801630" y="11170"/>
                  </a:cubicBezTo>
                  <a:cubicBezTo>
                    <a:pt x="808782" y="18322"/>
                    <a:pt x="812800" y="28022"/>
                    <a:pt x="812800" y="38137"/>
                  </a:cubicBezTo>
                  <a:lnTo>
                    <a:pt x="812800" y="842539"/>
                  </a:lnTo>
                  <a:cubicBezTo>
                    <a:pt x="812800" y="863602"/>
                    <a:pt x="795726" y="880676"/>
                    <a:pt x="774663" y="880676"/>
                  </a:cubicBezTo>
                  <a:lnTo>
                    <a:pt x="38137" y="880676"/>
                  </a:lnTo>
                  <a:cubicBezTo>
                    <a:pt x="28022" y="880676"/>
                    <a:pt x="18322" y="876658"/>
                    <a:pt x="11170" y="869506"/>
                  </a:cubicBezTo>
                  <a:cubicBezTo>
                    <a:pt x="4018" y="862354"/>
                    <a:pt x="0" y="852654"/>
                    <a:pt x="0" y="842539"/>
                  </a:cubicBezTo>
                  <a:lnTo>
                    <a:pt x="0" y="38137"/>
                  </a:lnTo>
                  <a:cubicBezTo>
                    <a:pt x="0" y="28022"/>
                    <a:pt x="4018" y="18322"/>
                    <a:pt x="11170" y="11170"/>
                  </a:cubicBezTo>
                  <a:cubicBezTo>
                    <a:pt x="18322" y="4018"/>
                    <a:pt x="28022" y="0"/>
                    <a:pt x="38137" y="0"/>
                  </a:cubicBezTo>
                  <a:close/>
                </a:path>
              </a:pathLst>
            </a:custGeom>
            <a:blipFill>
              <a:blip r:embed="rId8"/>
              <a:stretch>
                <a:fillRect l="-5930" r="-5930"/>
              </a:stretch>
            </a:blipFill>
            <a:ln w="57150" cap="sq">
              <a:solidFill>
                <a:srgbClr val="FFFFFF"/>
              </a:solidFill>
              <a:prstDash val="solid"/>
              <a:miter/>
            </a:ln>
          </p:spPr>
          <p:txBody>
            <a:bodyPr/>
            <a:lstStyle/>
            <a:p>
              <a:endParaRPr lang="pl-PL"/>
            </a:p>
          </p:txBody>
        </p:sp>
      </p:grpSp>
      <p:sp>
        <p:nvSpPr>
          <p:cNvPr id="15" name="TextBox 15"/>
          <p:cNvSpPr txBox="1"/>
          <p:nvPr/>
        </p:nvSpPr>
        <p:spPr>
          <a:xfrm>
            <a:off x="1445907" y="1118331"/>
            <a:ext cx="12756431"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ESNcard - local partners (Wroclaw)</a:t>
            </a:r>
          </a:p>
        </p:txBody>
      </p:sp>
      <p:sp>
        <p:nvSpPr>
          <p:cNvPr id="16" name="TextBox 16"/>
          <p:cNvSpPr txBox="1"/>
          <p:nvPr/>
        </p:nvSpPr>
        <p:spPr>
          <a:xfrm>
            <a:off x="8795698" y="8801100"/>
            <a:ext cx="8463602" cy="457200"/>
          </a:xfrm>
          <a:prstGeom prst="rect">
            <a:avLst/>
          </a:prstGeom>
        </p:spPr>
        <p:txBody>
          <a:bodyPr lIns="0" tIns="0" rIns="0" bIns="0" rtlCol="0" anchor="t">
            <a:spAutoFit/>
          </a:bodyPr>
          <a:lstStyle/>
          <a:p>
            <a:pPr algn="l">
              <a:lnSpc>
                <a:spcPts val="3655"/>
              </a:lnSpc>
            </a:pPr>
            <a:r>
              <a:rPr lang="en-US" sz="3046" spc="45">
                <a:solidFill>
                  <a:srgbClr val="FFFFFF"/>
                </a:solidFill>
                <a:latin typeface="Lato"/>
                <a:ea typeface="Lato"/>
                <a:cs typeface="Lato"/>
                <a:sym typeface="Lato"/>
              </a:rPr>
              <a:t>To know more, check out: </a:t>
            </a:r>
            <a:r>
              <a:rPr lang="en-US" sz="3046" b="1" spc="45">
                <a:solidFill>
                  <a:srgbClr val="FFFFFF"/>
                </a:solidFill>
                <a:latin typeface="Lato Bold"/>
                <a:ea typeface="Lato Bold"/>
                <a:cs typeface="Lato Bold"/>
                <a:sym typeface="Lato Bold"/>
              </a:rPr>
              <a:t>https://esncard.org/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5855"/>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47B20">
                <a:alpha val="84706"/>
              </a:srgbClr>
            </a:solidFill>
            <a:ln cap="sq">
              <a:noFill/>
              <a:prstDash val="solid"/>
              <a:miter/>
            </a:ln>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sp>
        <p:nvSpPr>
          <p:cNvPr id="7" name="TextBox 7"/>
          <p:cNvSpPr txBox="1"/>
          <p:nvPr/>
        </p:nvSpPr>
        <p:spPr>
          <a:xfrm>
            <a:off x="1445907" y="1118331"/>
            <a:ext cx="9241185"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How to get your ESNcard?</a:t>
            </a:r>
          </a:p>
        </p:txBody>
      </p:sp>
      <p:sp>
        <p:nvSpPr>
          <p:cNvPr id="8" name="Freeform 8"/>
          <p:cNvSpPr/>
          <p:nvPr/>
        </p:nvSpPr>
        <p:spPr>
          <a:xfrm>
            <a:off x="1359768" y="3053891"/>
            <a:ext cx="834413" cy="671703"/>
          </a:xfrm>
          <a:custGeom>
            <a:avLst/>
            <a:gdLst/>
            <a:ahLst/>
            <a:cxnLst/>
            <a:rect l="l" t="t" r="r" b="b"/>
            <a:pathLst>
              <a:path w="834413" h="671703">
                <a:moveTo>
                  <a:pt x="0" y="0"/>
                </a:moveTo>
                <a:lnTo>
                  <a:pt x="834413" y="0"/>
                </a:lnTo>
                <a:lnTo>
                  <a:pt x="834413" y="671702"/>
                </a:lnTo>
                <a:lnTo>
                  <a:pt x="0" y="671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9" name="TextBox 9"/>
          <p:cNvSpPr txBox="1"/>
          <p:nvPr/>
        </p:nvSpPr>
        <p:spPr>
          <a:xfrm>
            <a:off x="2742428" y="3089704"/>
            <a:ext cx="9525772" cy="570926"/>
          </a:xfrm>
          <a:prstGeom prst="rect">
            <a:avLst/>
          </a:prstGeom>
        </p:spPr>
        <p:txBody>
          <a:bodyPr wrap="square" lIns="0" tIns="0" rIns="0" bIns="0" rtlCol="0" anchor="t">
            <a:spAutoFit/>
          </a:bodyPr>
          <a:lstStyle/>
          <a:p>
            <a:pPr algn="just">
              <a:lnSpc>
                <a:spcPts val="4799"/>
              </a:lnSpc>
            </a:pPr>
            <a:r>
              <a:rPr lang="en-US" sz="3999" spc="59" dirty="0">
                <a:solidFill>
                  <a:srgbClr val="FFFFFF"/>
                </a:solidFill>
                <a:latin typeface="Lato"/>
                <a:ea typeface="Lato"/>
                <a:cs typeface="Lato"/>
                <a:sym typeface="Lato"/>
              </a:rPr>
              <a:t>register on the </a:t>
            </a:r>
            <a:r>
              <a:rPr lang="en-US" sz="3999" b="1" u="sng" spc="59" dirty="0">
                <a:solidFill>
                  <a:schemeClr val="bg1"/>
                </a:solidFill>
                <a:latin typeface="Lato Bold"/>
                <a:ea typeface="Lato Bold"/>
                <a:cs typeface="Lato Bold"/>
                <a:sym typeface="Lato Bold"/>
                <a:hlinkClick r:id="rId7" tooltip="https://card.esn.pl">
                  <a:extLst>
                    <a:ext uri="{A12FA001-AC4F-418D-AE19-62706E023703}">
                      <ahyp:hlinkClr xmlns:ahyp="http://schemas.microsoft.com/office/drawing/2018/hyperlinkcolor" val="tx"/>
                    </a:ext>
                  </a:extLst>
                </a:hlinkClick>
              </a:rPr>
              <a:t>card.esn.pl</a:t>
            </a:r>
            <a:r>
              <a:rPr lang="en-US" sz="3999" spc="59" dirty="0">
                <a:solidFill>
                  <a:schemeClr val="bg1"/>
                </a:solidFill>
                <a:latin typeface="Lato"/>
                <a:ea typeface="Lato"/>
                <a:cs typeface="Lato"/>
                <a:sym typeface="Lato"/>
              </a:rPr>
              <a:t> </a:t>
            </a:r>
            <a:r>
              <a:rPr lang="en-US" sz="3999" spc="59" dirty="0">
                <a:solidFill>
                  <a:srgbClr val="FFFFFF"/>
                </a:solidFill>
                <a:latin typeface="Lato"/>
                <a:ea typeface="Lato"/>
                <a:cs typeface="Lato"/>
                <a:sym typeface="Lato"/>
              </a:rPr>
              <a:t>website</a:t>
            </a:r>
            <a:r>
              <a:rPr lang="pl-PL" sz="3999" spc="59" dirty="0">
                <a:solidFill>
                  <a:srgbClr val="FFFFFF"/>
                </a:solidFill>
                <a:latin typeface="Lato"/>
                <a:ea typeface="Lato"/>
                <a:cs typeface="Lato"/>
                <a:sym typeface="Lato"/>
              </a:rPr>
              <a:t>*</a:t>
            </a:r>
            <a:endParaRPr lang="en-US" sz="3999" spc="59" dirty="0">
              <a:solidFill>
                <a:srgbClr val="FFFFFF"/>
              </a:solidFill>
              <a:latin typeface="Lato"/>
              <a:ea typeface="Lato"/>
              <a:cs typeface="Lato"/>
              <a:sym typeface="Lato"/>
            </a:endParaRPr>
          </a:p>
        </p:txBody>
      </p:sp>
      <p:sp>
        <p:nvSpPr>
          <p:cNvPr id="10" name="TextBox 10"/>
          <p:cNvSpPr txBox="1"/>
          <p:nvPr/>
        </p:nvSpPr>
        <p:spPr>
          <a:xfrm>
            <a:off x="2742428" y="4624283"/>
            <a:ext cx="14185804" cy="1200150"/>
          </a:xfrm>
          <a:prstGeom prst="rect">
            <a:avLst/>
          </a:prstGeom>
        </p:spPr>
        <p:txBody>
          <a:bodyPr lIns="0" tIns="0" rIns="0" bIns="0" rtlCol="0" anchor="t">
            <a:spAutoFit/>
          </a:bodyPr>
          <a:lstStyle/>
          <a:p>
            <a:pPr algn="just">
              <a:lnSpc>
                <a:spcPts val="4799"/>
              </a:lnSpc>
            </a:pPr>
            <a:r>
              <a:rPr lang="en-US" sz="3999" spc="59" dirty="0">
                <a:solidFill>
                  <a:srgbClr val="FFFFFF"/>
                </a:solidFill>
                <a:latin typeface="Lato"/>
                <a:ea typeface="Lato"/>
                <a:cs typeface="Lato"/>
                <a:sym typeface="Lato"/>
              </a:rPr>
              <a:t>can </a:t>
            </a:r>
            <a:r>
              <a:rPr lang="en-US" sz="3999" b="1" spc="59" dirty="0">
                <a:solidFill>
                  <a:srgbClr val="FFFFFF"/>
                </a:solidFill>
                <a:latin typeface="Lato Bold"/>
                <a:ea typeface="Lato Bold"/>
                <a:cs typeface="Lato Bold"/>
                <a:sym typeface="Lato Bold"/>
              </a:rPr>
              <a:t>pick it up</a:t>
            </a:r>
            <a:r>
              <a:rPr lang="en-US" sz="3999" spc="59" dirty="0">
                <a:solidFill>
                  <a:srgbClr val="FFFFFF"/>
                </a:solidFill>
                <a:latin typeface="Lato"/>
                <a:ea typeface="Lato"/>
                <a:cs typeface="Lato"/>
                <a:sym typeface="Lato"/>
              </a:rPr>
              <a:t> at our office during Office Hours </a:t>
            </a:r>
            <a:r>
              <a:rPr lang="en-US" sz="3999" b="1" spc="59" dirty="0">
                <a:solidFill>
                  <a:srgbClr val="FFFFFF"/>
                </a:solidFill>
                <a:latin typeface="Lato Bold"/>
                <a:ea typeface="Lato Bold"/>
                <a:cs typeface="Lato Bold"/>
                <a:sym typeface="Lato Bold"/>
              </a:rPr>
              <a:t>once it has been delivered</a:t>
            </a:r>
          </a:p>
        </p:txBody>
      </p:sp>
      <p:sp>
        <p:nvSpPr>
          <p:cNvPr id="11" name="TextBox 11"/>
          <p:cNvSpPr txBox="1"/>
          <p:nvPr/>
        </p:nvSpPr>
        <p:spPr>
          <a:xfrm>
            <a:off x="2742428" y="6758937"/>
            <a:ext cx="14185804" cy="600075"/>
          </a:xfrm>
          <a:prstGeom prst="rect">
            <a:avLst/>
          </a:prstGeom>
        </p:spPr>
        <p:txBody>
          <a:bodyPr lIns="0" tIns="0" rIns="0" bIns="0" rtlCol="0" anchor="t">
            <a:spAutoFit/>
          </a:bodyPr>
          <a:lstStyle/>
          <a:p>
            <a:pPr algn="just">
              <a:lnSpc>
                <a:spcPts val="4799"/>
              </a:lnSpc>
            </a:pPr>
            <a:r>
              <a:rPr lang="en-US" sz="3999" spc="59">
                <a:solidFill>
                  <a:srgbClr val="FFFFFF"/>
                </a:solidFill>
                <a:latin typeface="Lato"/>
                <a:ea typeface="Lato"/>
                <a:cs typeface="Lato"/>
                <a:sym typeface="Lato"/>
              </a:rPr>
              <a:t>take advantage of these incredible discounts and offers!</a:t>
            </a:r>
          </a:p>
        </p:txBody>
      </p:sp>
      <p:sp>
        <p:nvSpPr>
          <p:cNvPr id="12" name="Freeform 12"/>
          <p:cNvSpPr/>
          <p:nvPr/>
        </p:nvSpPr>
        <p:spPr>
          <a:xfrm>
            <a:off x="1359768" y="4884798"/>
            <a:ext cx="834413" cy="671703"/>
          </a:xfrm>
          <a:custGeom>
            <a:avLst/>
            <a:gdLst/>
            <a:ahLst/>
            <a:cxnLst/>
            <a:rect l="l" t="t" r="r" b="b"/>
            <a:pathLst>
              <a:path w="834413" h="671703">
                <a:moveTo>
                  <a:pt x="0" y="0"/>
                </a:moveTo>
                <a:lnTo>
                  <a:pt x="834413" y="0"/>
                </a:lnTo>
                <a:lnTo>
                  <a:pt x="834413" y="671702"/>
                </a:lnTo>
                <a:lnTo>
                  <a:pt x="0" y="671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13" name="Freeform 13"/>
          <p:cNvSpPr/>
          <p:nvPr/>
        </p:nvSpPr>
        <p:spPr>
          <a:xfrm>
            <a:off x="1359768" y="6723123"/>
            <a:ext cx="834413" cy="671703"/>
          </a:xfrm>
          <a:custGeom>
            <a:avLst/>
            <a:gdLst/>
            <a:ahLst/>
            <a:cxnLst/>
            <a:rect l="l" t="t" r="r" b="b"/>
            <a:pathLst>
              <a:path w="834413" h="671703">
                <a:moveTo>
                  <a:pt x="0" y="0"/>
                </a:moveTo>
                <a:lnTo>
                  <a:pt x="834413" y="0"/>
                </a:lnTo>
                <a:lnTo>
                  <a:pt x="834413" y="671702"/>
                </a:lnTo>
                <a:lnTo>
                  <a:pt x="0" y="671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14" name="TextBox 14"/>
          <p:cNvSpPr txBox="1"/>
          <p:nvPr/>
        </p:nvSpPr>
        <p:spPr>
          <a:xfrm>
            <a:off x="1359768" y="8433050"/>
            <a:ext cx="12644142" cy="1047750"/>
          </a:xfrm>
          <a:prstGeom prst="rect">
            <a:avLst/>
          </a:prstGeom>
        </p:spPr>
        <p:txBody>
          <a:bodyPr lIns="0" tIns="0" rIns="0" bIns="0" rtlCol="0" anchor="t">
            <a:spAutoFit/>
          </a:bodyPr>
          <a:lstStyle/>
          <a:p>
            <a:pPr algn="just">
              <a:lnSpc>
                <a:spcPts val="4199"/>
              </a:lnSpc>
            </a:pPr>
            <a:r>
              <a:rPr lang="en-US" sz="3499" spc="51">
                <a:solidFill>
                  <a:srgbClr val="FFFFFF"/>
                </a:solidFill>
                <a:latin typeface="Lato"/>
                <a:ea typeface="Lato"/>
                <a:cs typeface="Lato"/>
                <a:sym typeface="Lato"/>
              </a:rPr>
              <a:t>*</a:t>
            </a:r>
            <a:r>
              <a:rPr lang="en-US" sz="3499" b="1" spc="51">
                <a:solidFill>
                  <a:srgbClr val="FFFFFF"/>
                </a:solidFill>
                <a:latin typeface="Lato Bold"/>
                <a:ea typeface="Lato Bold"/>
                <a:cs typeface="Lato Bold"/>
                <a:sym typeface="Lato Bold"/>
              </a:rPr>
              <a:t>Note</a:t>
            </a:r>
            <a:r>
              <a:rPr lang="en-US" sz="3499" spc="51">
                <a:solidFill>
                  <a:srgbClr val="FFFFFF"/>
                </a:solidFill>
                <a:latin typeface="Lato"/>
                <a:ea typeface="Lato"/>
                <a:cs typeface="Lato"/>
                <a:sym typeface="Lato"/>
              </a:rPr>
              <a:t>: ESNcard is for </a:t>
            </a:r>
            <a:r>
              <a:rPr lang="en-US" sz="3499" b="1" spc="51">
                <a:solidFill>
                  <a:srgbClr val="FFFFFF"/>
                </a:solidFill>
                <a:latin typeface="Lato Bold"/>
                <a:ea typeface="Lato Bold"/>
                <a:cs typeface="Lato Bold"/>
                <a:sym typeface="Lato Bold"/>
              </a:rPr>
              <a:t>all international students</a:t>
            </a:r>
            <a:r>
              <a:rPr lang="en-US" sz="3499" spc="51">
                <a:solidFill>
                  <a:srgbClr val="FFFFFF"/>
                </a:solidFill>
                <a:latin typeface="Lato"/>
                <a:ea typeface="Lato"/>
                <a:cs typeface="Lato"/>
                <a:sym typeface="Lato"/>
              </a:rPr>
              <a:t>, both full-time and Erasmus students.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5855"/>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47B20">
                <a:alpha val="84706"/>
              </a:srgbClr>
            </a:solidFill>
            <a:ln cap="sq">
              <a:noFill/>
              <a:prstDash val="solid"/>
              <a:miter/>
            </a:ln>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sp>
        <p:nvSpPr>
          <p:cNvPr id="7" name="TextBox 7"/>
          <p:cNvSpPr txBox="1"/>
          <p:nvPr/>
        </p:nvSpPr>
        <p:spPr>
          <a:xfrm>
            <a:off x="4623921" y="2344503"/>
            <a:ext cx="9040158" cy="1810604"/>
          </a:xfrm>
          <a:prstGeom prst="rect">
            <a:avLst/>
          </a:prstGeom>
        </p:spPr>
        <p:txBody>
          <a:bodyPr lIns="0" tIns="0" rIns="0" bIns="0" rtlCol="0" anchor="t">
            <a:spAutoFit/>
          </a:bodyPr>
          <a:lstStyle/>
          <a:p>
            <a:pPr algn="ctr">
              <a:lnSpc>
                <a:spcPts val="7457"/>
              </a:lnSpc>
            </a:pPr>
            <a:r>
              <a:rPr lang="en-US" sz="3728" spc="52">
                <a:solidFill>
                  <a:srgbClr val="FFFFFF"/>
                </a:solidFill>
                <a:latin typeface="Lato"/>
                <a:ea typeface="Lato"/>
                <a:cs typeface="Lato"/>
                <a:sym typeface="Lato"/>
              </a:rPr>
              <a:t>Dom Studencki (dormitory) </a:t>
            </a:r>
            <a:r>
              <a:rPr lang="en-US" sz="3728" b="1" spc="52">
                <a:solidFill>
                  <a:srgbClr val="FFFFFF"/>
                </a:solidFill>
                <a:latin typeface="Lato Bold"/>
                <a:ea typeface="Lato Bold"/>
                <a:cs typeface="Lato Bold"/>
                <a:sym typeface="Lato Bold"/>
              </a:rPr>
              <a:t>T-15</a:t>
            </a:r>
            <a:r>
              <a:rPr lang="en-US" sz="3728" spc="52">
                <a:solidFill>
                  <a:srgbClr val="FFFFFF"/>
                </a:solidFill>
                <a:latin typeface="Lato"/>
                <a:ea typeface="Lato"/>
                <a:cs typeface="Lato"/>
                <a:sym typeface="Lato"/>
              </a:rPr>
              <a:t> "Hades"</a:t>
            </a:r>
          </a:p>
          <a:p>
            <a:pPr algn="ctr">
              <a:lnSpc>
                <a:spcPts val="7457"/>
              </a:lnSpc>
            </a:pPr>
            <a:r>
              <a:rPr lang="en-US" sz="3728" b="1" spc="55">
                <a:solidFill>
                  <a:srgbClr val="FFFFFF"/>
                </a:solidFill>
                <a:latin typeface="Lato Bold"/>
                <a:ea typeface="Lato Bold"/>
                <a:cs typeface="Lato Bold"/>
                <a:sym typeface="Lato Bold"/>
              </a:rPr>
              <a:t>Edwarda Wittiga 6</a:t>
            </a:r>
            <a:r>
              <a:rPr lang="en-US" sz="3728" spc="55">
                <a:solidFill>
                  <a:srgbClr val="FFFFFF"/>
                </a:solidFill>
                <a:latin typeface="Lato"/>
                <a:ea typeface="Lato"/>
                <a:cs typeface="Lato"/>
                <a:sym typeface="Lato"/>
              </a:rPr>
              <a:t>, 51-628 Wrocław</a:t>
            </a:r>
          </a:p>
        </p:txBody>
      </p:sp>
      <p:grpSp>
        <p:nvGrpSpPr>
          <p:cNvPr id="8" name="Group 8"/>
          <p:cNvGrpSpPr/>
          <p:nvPr/>
        </p:nvGrpSpPr>
        <p:grpSpPr>
          <a:xfrm>
            <a:off x="3392093" y="4564682"/>
            <a:ext cx="11503815" cy="5126385"/>
            <a:chOff x="0" y="0"/>
            <a:chExt cx="1823956" cy="812800"/>
          </a:xfrm>
        </p:grpSpPr>
        <p:sp>
          <p:nvSpPr>
            <p:cNvPr id="9" name="Freeform 9"/>
            <p:cNvSpPr/>
            <p:nvPr/>
          </p:nvSpPr>
          <p:spPr>
            <a:xfrm>
              <a:off x="0" y="0"/>
              <a:ext cx="1823956" cy="812800"/>
            </a:xfrm>
            <a:custGeom>
              <a:avLst/>
              <a:gdLst/>
              <a:ahLst/>
              <a:cxnLst/>
              <a:rect l="l" t="t" r="r" b="b"/>
              <a:pathLst>
                <a:path w="1823956" h="812800">
                  <a:moveTo>
                    <a:pt x="15479" y="0"/>
                  </a:moveTo>
                  <a:lnTo>
                    <a:pt x="1808477" y="0"/>
                  </a:lnTo>
                  <a:cubicBezTo>
                    <a:pt x="1812583" y="0"/>
                    <a:pt x="1816520" y="1631"/>
                    <a:pt x="1819422" y="4534"/>
                  </a:cubicBezTo>
                  <a:cubicBezTo>
                    <a:pt x="1822325" y="7436"/>
                    <a:pt x="1823956" y="11373"/>
                    <a:pt x="1823956" y="15479"/>
                  </a:cubicBezTo>
                  <a:lnTo>
                    <a:pt x="1823956" y="797321"/>
                  </a:lnTo>
                  <a:cubicBezTo>
                    <a:pt x="1823956" y="805870"/>
                    <a:pt x="1817026" y="812800"/>
                    <a:pt x="1808477" y="812800"/>
                  </a:cubicBezTo>
                  <a:lnTo>
                    <a:pt x="15479" y="812800"/>
                  </a:lnTo>
                  <a:cubicBezTo>
                    <a:pt x="11373" y="812800"/>
                    <a:pt x="7436" y="811169"/>
                    <a:pt x="4534" y="808266"/>
                  </a:cubicBezTo>
                  <a:cubicBezTo>
                    <a:pt x="1631" y="805364"/>
                    <a:pt x="0" y="801427"/>
                    <a:pt x="0" y="797321"/>
                  </a:cubicBezTo>
                  <a:lnTo>
                    <a:pt x="0" y="15479"/>
                  </a:lnTo>
                  <a:cubicBezTo>
                    <a:pt x="0" y="11373"/>
                    <a:pt x="1631" y="7436"/>
                    <a:pt x="4534" y="4534"/>
                  </a:cubicBezTo>
                  <a:cubicBezTo>
                    <a:pt x="7436" y="1631"/>
                    <a:pt x="11373" y="0"/>
                    <a:pt x="15479" y="0"/>
                  </a:cubicBezTo>
                  <a:close/>
                </a:path>
              </a:pathLst>
            </a:custGeom>
            <a:blipFill>
              <a:blip r:embed="rId5"/>
              <a:stretch>
                <a:fillRect t="-26227"/>
              </a:stretch>
            </a:blipFill>
            <a:ln w="57150" cap="rnd">
              <a:solidFill>
                <a:srgbClr val="FFFFFF"/>
              </a:solidFill>
              <a:prstDash val="solid"/>
              <a:round/>
            </a:ln>
          </p:spPr>
          <p:txBody>
            <a:bodyPr/>
            <a:lstStyle/>
            <a:p>
              <a:endParaRPr lang="pl-PL"/>
            </a:p>
          </p:txBody>
        </p:sp>
      </p:grpSp>
      <p:sp>
        <p:nvSpPr>
          <p:cNvPr id="10" name="TextBox 10"/>
          <p:cNvSpPr txBox="1"/>
          <p:nvPr/>
        </p:nvSpPr>
        <p:spPr>
          <a:xfrm>
            <a:off x="1445907" y="1118331"/>
            <a:ext cx="3583037"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Our office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7AC143">
                <a:alpha val="69804"/>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2207973"/>
            <a:ext cx="18288000" cy="2624998"/>
            <a:chOff x="0" y="0"/>
            <a:chExt cx="4816593" cy="691358"/>
          </a:xfrm>
        </p:grpSpPr>
        <p:sp>
          <p:nvSpPr>
            <p:cNvPr id="7" name="Freeform 7"/>
            <p:cNvSpPr/>
            <p:nvPr/>
          </p:nvSpPr>
          <p:spPr>
            <a:xfrm>
              <a:off x="0" y="0"/>
              <a:ext cx="4816592" cy="691358"/>
            </a:xfrm>
            <a:custGeom>
              <a:avLst/>
              <a:gdLst/>
              <a:ahLst/>
              <a:cxnLst/>
              <a:rect l="l" t="t" r="r" b="b"/>
              <a:pathLst>
                <a:path w="4816592" h="691358">
                  <a:moveTo>
                    <a:pt x="0" y="0"/>
                  </a:moveTo>
                  <a:lnTo>
                    <a:pt x="4816592" y="0"/>
                  </a:lnTo>
                  <a:lnTo>
                    <a:pt x="4816592" y="691358"/>
                  </a:lnTo>
                  <a:lnTo>
                    <a:pt x="0" y="691358"/>
                  </a:lnTo>
                  <a:close/>
                </a:path>
              </a:pathLst>
            </a:custGeom>
            <a:solidFill>
              <a:srgbClr val="7AC143">
                <a:alpha val="84706"/>
              </a:srgbClr>
            </a:solidFill>
          </p:spPr>
          <p:txBody>
            <a:bodyPr/>
            <a:lstStyle/>
            <a:p>
              <a:endParaRPr lang="pl-PL"/>
            </a:p>
          </p:txBody>
        </p:sp>
        <p:sp>
          <p:nvSpPr>
            <p:cNvPr id="8" name="TextBox 8"/>
            <p:cNvSpPr txBox="1"/>
            <p:nvPr/>
          </p:nvSpPr>
          <p:spPr>
            <a:xfrm>
              <a:off x="0" y="-38100"/>
              <a:ext cx="4816593" cy="729458"/>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sp>
        <p:nvSpPr>
          <p:cNvPr id="10" name="TextBox 10"/>
          <p:cNvSpPr txBox="1"/>
          <p:nvPr/>
        </p:nvSpPr>
        <p:spPr>
          <a:xfrm>
            <a:off x="7455954" y="3039613"/>
            <a:ext cx="3376092" cy="1047445"/>
          </a:xfrm>
          <a:prstGeom prst="rect">
            <a:avLst/>
          </a:prstGeom>
        </p:spPr>
        <p:txBody>
          <a:bodyPr lIns="0" tIns="0" rIns="0" bIns="0" rtlCol="0" anchor="t">
            <a:spAutoFit/>
          </a:bodyPr>
          <a:lstStyle/>
          <a:p>
            <a:pPr algn="ctr">
              <a:lnSpc>
                <a:spcPts val="8078"/>
              </a:lnSpc>
            </a:pPr>
            <a:r>
              <a:rPr lang="en-US" sz="7479" spc="186">
                <a:solidFill>
                  <a:srgbClr val="FFFFFF"/>
                </a:solidFill>
                <a:latin typeface="Kelson Sans"/>
                <a:ea typeface="Kelson Sans"/>
                <a:cs typeface="Kelson Sans"/>
                <a:sym typeface="Kelson Sans"/>
              </a:rPr>
              <a:t>EVENTS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843" b="-15490"/>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7AC143">
                <a:alpha val="84706"/>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1602850" y="3113532"/>
            <a:ext cx="15082300" cy="5472171"/>
            <a:chOff x="0" y="0"/>
            <a:chExt cx="1724260" cy="625597"/>
          </a:xfrm>
        </p:grpSpPr>
        <p:sp>
          <p:nvSpPr>
            <p:cNvPr id="8" name="Freeform 8"/>
            <p:cNvSpPr/>
            <p:nvPr/>
          </p:nvSpPr>
          <p:spPr>
            <a:xfrm>
              <a:off x="0" y="0"/>
              <a:ext cx="1724260" cy="625597"/>
            </a:xfrm>
            <a:custGeom>
              <a:avLst/>
              <a:gdLst/>
              <a:ahLst/>
              <a:cxnLst/>
              <a:rect l="l" t="t" r="r" b="b"/>
              <a:pathLst>
                <a:path w="1724260" h="625597">
                  <a:moveTo>
                    <a:pt x="11806" y="0"/>
                  </a:moveTo>
                  <a:lnTo>
                    <a:pt x="1712454" y="0"/>
                  </a:lnTo>
                  <a:cubicBezTo>
                    <a:pt x="1715585" y="0"/>
                    <a:pt x="1718589" y="1244"/>
                    <a:pt x="1720803" y="3458"/>
                  </a:cubicBezTo>
                  <a:cubicBezTo>
                    <a:pt x="1723017" y="5672"/>
                    <a:pt x="1724260" y="8675"/>
                    <a:pt x="1724260" y="11806"/>
                  </a:cubicBezTo>
                  <a:lnTo>
                    <a:pt x="1724260" y="613791"/>
                  </a:lnTo>
                  <a:cubicBezTo>
                    <a:pt x="1724260" y="620312"/>
                    <a:pt x="1718975" y="625597"/>
                    <a:pt x="1712454" y="625597"/>
                  </a:cubicBezTo>
                  <a:lnTo>
                    <a:pt x="11806" y="625597"/>
                  </a:lnTo>
                  <a:cubicBezTo>
                    <a:pt x="8675" y="625597"/>
                    <a:pt x="5672" y="624354"/>
                    <a:pt x="3458" y="622139"/>
                  </a:cubicBezTo>
                  <a:cubicBezTo>
                    <a:pt x="1244" y="619925"/>
                    <a:pt x="0" y="616922"/>
                    <a:pt x="0" y="613791"/>
                  </a:cubicBezTo>
                  <a:lnTo>
                    <a:pt x="0" y="11806"/>
                  </a:lnTo>
                  <a:cubicBezTo>
                    <a:pt x="0" y="8675"/>
                    <a:pt x="1244" y="5672"/>
                    <a:pt x="3458" y="3458"/>
                  </a:cubicBezTo>
                  <a:cubicBezTo>
                    <a:pt x="5672" y="1244"/>
                    <a:pt x="8675" y="0"/>
                    <a:pt x="11806" y="0"/>
                  </a:cubicBezTo>
                  <a:close/>
                </a:path>
              </a:pathLst>
            </a:custGeom>
            <a:blipFill>
              <a:blip r:embed="rId5"/>
              <a:stretch>
                <a:fillRect t="-1010" b="-1010"/>
              </a:stretch>
            </a:blipFill>
            <a:ln w="57150" cap="rnd">
              <a:solidFill>
                <a:srgbClr val="FFFFFF"/>
              </a:solidFill>
              <a:prstDash val="solid"/>
              <a:round/>
            </a:ln>
          </p:spPr>
          <p:txBody>
            <a:bodyPr/>
            <a:lstStyle/>
            <a:p>
              <a:endParaRPr lang="pl-PL"/>
            </a:p>
          </p:txBody>
        </p:sp>
      </p:grpSp>
      <p:sp>
        <p:nvSpPr>
          <p:cNvPr id="9" name="TextBox 9"/>
          <p:cNvSpPr txBox="1"/>
          <p:nvPr/>
        </p:nvSpPr>
        <p:spPr>
          <a:xfrm>
            <a:off x="1445907" y="1118331"/>
            <a:ext cx="6267524"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Orientation Week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843" b="-15490"/>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7AC143">
                <a:alpha val="84706"/>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3160109" y="2689945"/>
            <a:ext cx="12053764" cy="6780242"/>
            <a:chOff x="0" y="0"/>
            <a:chExt cx="1444978" cy="812800"/>
          </a:xfrm>
        </p:grpSpPr>
        <p:sp>
          <p:nvSpPr>
            <p:cNvPr id="8" name="Freeform 8"/>
            <p:cNvSpPr/>
            <p:nvPr/>
          </p:nvSpPr>
          <p:spPr>
            <a:xfrm>
              <a:off x="0" y="0"/>
              <a:ext cx="1444978" cy="812800"/>
            </a:xfrm>
            <a:custGeom>
              <a:avLst/>
              <a:gdLst/>
              <a:ahLst/>
              <a:cxnLst/>
              <a:rect l="l" t="t" r="r" b="b"/>
              <a:pathLst>
                <a:path w="1444978" h="812800">
                  <a:moveTo>
                    <a:pt x="14772" y="0"/>
                  </a:moveTo>
                  <a:lnTo>
                    <a:pt x="1430205" y="0"/>
                  </a:lnTo>
                  <a:cubicBezTo>
                    <a:pt x="1434123" y="0"/>
                    <a:pt x="1437881" y="1556"/>
                    <a:pt x="1440651" y="4327"/>
                  </a:cubicBezTo>
                  <a:cubicBezTo>
                    <a:pt x="1443421" y="7097"/>
                    <a:pt x="1444978" y="10855"/>
                    <a:pt x="1444978" y="14772"/>
                  </a:cubicBezTo>
                  <a:lnTo>
                    <a:pt x="1444978" y="798028"/>
                  </a:lnTo>
                  <a:cubicBezTo>
                    <a:pt x="1444978" y="806186"/>
                    <a:pt x="1438364" y="812800"/>
                    <a:pt x="1430205" y="812800"/>
                  </a:cubicBezTo>
                  <a:lnTo>
                    <a:pt x="14772" y="812800"/>
                  </a:lnTo>
                  <a:cubicBezTo>
                    <a:pt x="6614" y="812800"/>
                    <a:pt x="0" y="806186"/>
                    <a:pt x="0" y="798028"/>
                  </a:cubicBezTo>
                  <a:lnTo>
                    <a:pt x="0" y="14772"/>
                  </a:lnTo>
                  <a:cubicBezTo>
                    <a:pt x="0" y="6614"/>
                    <a:pt x="6614" y="0"/>
                    <a:pt x="14772" y="0"/>
                  </a:cubicBezTo>
                  <a:close/>
                </a:path>
              </a:pathLst>
            </a:custGeom>
            <a:blipFill>
              <a:blip r:embed="rId5"/>
              <a:stretch>
                <a:fillRect/>
              </a:stretch>
            </a:blipFill>
            <a:ln w="57150" cap="rnd">
              <a:solidFill>
                <a:srgbClr val="FFFFFF"/>
              </a:solidFill>
              <a:prstDash val="solid"/>
              <a:round/>
            </a:ln>
          </p:spPr>
          <p:txBody>
            <a:bodyPr/>
            <a:lstStyle/>
            <a:p>
              <a:endParaRPr lang="pl-PL"/>
            </a:p>
          </p:txBody>
        </p:sp>
      </p:grpSp>
      <p:sp>
        <p:nvSpPr>
          <p:cNvPr id="9" name="TextBox 9"/>
          <p:cNvSpPr txBox="1"/>
          <p:nvPr/>
        </p:nvSpPr>
        <p:spPr>
          <a:xfrm>
            <a:off x="1445907" y="1118331"/>
            <a:ext cx="6267524"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Orientation Week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843" b="-15490"/>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7AC143">
                <a:alpha val="84706"/>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3160109" y="2689945"/>
            <a:ext cx="12053764" cy="6780242"/>
            <a:chOff x="0" y="0"/>
            <a:chExt cx="1444978" cy="812800"/>
          </a:xfrm>
        </p:grpSpPr>
        <p:sp>
          <p:nvSpPr>
            <p:cNvPr id="8" name="Freeform 8"/>
            <p:cNvSpPr/>
            <p:nvPr/>
          </p:nvSpPr>
          <p:spPr>
            <a:xfrm>
              <a:off x="0" y="0"/>
              <a:ext cx="1444978" cy="812800"/>
            </a:xfrm>
            <a:custGeom>
              <a:avLst/>
              <a:gdLst/>
              <a:ahLst/>
              <a:cxnLst/>
              <a:rect l="l" t="t" r="r" b="b"/>
              <a:pathLst>
                <a:path w="1444978" h="812800">
                  <a:moveTo>
                    <a:pt x="14772" y="0"/>
                  </a:moveTo>
                  <a:lnTo>
                    <a:pt x="1430205" y="0"/>
                  </a:lnTo>
                  <a:cubicBezTo>
                    <a:pt x="1434123" y="0"/>
                    <a:pt x="1437881" y="1556"/>
                    <a:pt x="1440651" y="4327"/>
                  </a:cubicBezTo>
                  <a:cubicBezTo>
                    <a:pt x="1443421" y="7097"/>
                    <a:pt x="1444978" y="10855"/>
                    <a:pt x="1444978" y="14772"/>
                  </a:cubicBezTo>
                  <a:lnTo>
                    <a:pt x="1444978" y="798028"/>
                  </a:lnTo>
                  <a:cubicBezTo>
                    <a:pt x="1444978" y="806186"/>
                    <a:pt x="1438364" y="812800"/>
                    <a:pt x="1430205" y="812800"/>
                  </a:cubicBezTo>
                  <a:lnTo>
                    <a:pt x="14772" y="812800"/>
                  </a:lnTo>
                  <a:cubicBezTo>
                    <a:pt x="6614" y="812800"/>
                    <a:pt x="0" y="806186"/>
                    <a:pt x="0" y="798028"/>
                  </a:cubicBezTo>
                  <a:lnTo>
                    <a:pt x="0" y="14772"/>
                  </a:lnTo>
                  <a:cubicBezTo>
                    <a:pt x="0" y="6614"/>
                    <a:pt x="6614" y="0"/>
                    <a:pt x="14772" y="0"/>
                  </a:cubicBezTo>
                  <a:close/>
                </a:path>
              </a:pathLst>
            </a:custGeom>
            <a:blipFill>
              <a:blip r:embed="rId5"/>
              <a:stretch>
                <a:fillRect/>
              </a:stretch>
            </a:blipFill>
            <a:ln w="57150" cap="rnd">
              <a:solidFill>
                <a:srgbClr val="FFFFFF"/>
              </a:solidFill>
              <a:prstDash val="solid"/>
              <a:round/>
            </a:ln>
          </p:spPr>
          <p:txBody>
            <a:bodyPr/>
            <a:lstStyle/>
            <a:p>
              <a:endParaRPr lang="pl-PL"/>
            </a:p>
          </p:txBody>
        </p:sp>
      </p:grpSp>
      <p:sp>
        <p:nvSpPr>
          <p:cNvPr id="9" name="TextBox 9"/>
          <p:cNvSpPr txBox="1"/>
          <p:nvPr/>
        </p:nvSpPr>
        <p:spPr>
          <a:xfrm>
            <a:off x="1445907" y="1118331"/>
            <a:ext cx="5278859"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ESN Thursdays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843" b="-15490"/>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7AC143">
                <a:alpha val="84706"/>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3160109" y="2689945"/>
            <a:ext cx="12053764" cy="6780242"/>
            <a:chOff x="0" y="0"/>
            <a:chExt cx="1444978" cy="812800"/>
          </a:xfrm>
        </p:grpSpPr>
        <p:sp>
          <p:nvSpPr>
            <p:cNvPr id="8" name="Freeform 8"/>
            <p:cNvSpPr/>
            <p:nvPr/>
          </p:nvSpPr>
          <p:spPr>
            <a:xfrm>
              <a:off x="0" y="0"/>
              <a:ext cx="1444978" cy="812800"/>
            </a:xfrm>
            <a:custGeom>
              <a:avLst/>
              <a:gdLst/>
              <a:ahLst/>
              <a:cxnLst/>
              <a:rect l="l" t="t" r="r" b="b"/>
              <a:pathLst>
                <a:path w="1444978" h="812800">
                  <a:moveTo>
                    <a:pt x="14772" y="0"/>
                  </a:moveTo>
                  <a:lnTo>
                    <a:pt x="1430205" y="0"/>
                  </a:lnTo>
                  <a:cubicBezTo>
                    <a:pt x="1434123" y="0"/>
                    <a:pt x="1437881" y="1556"/>
                    <a:pt x="1440651" y="4327"/>
                  </a:cubicBezTo>
                  <a:cubicBezTo>
                    <a:pt x="1443421" y="7097"/>
                    <a:pt x="1444978" y="10855"/>
                    <a:pt x="1444978" y="14772"/>
                  </a:cubicBezTo>
                  <a:lnTo>
                    <a:pt x="1444978" y="798028"/>
                  </a:lnTo>
                  <a:cubicBezTo>
                    <a:pt x="1444978" y="806186"/>
                    <a:pt x="1438364" y="812800"/>
                    <a:pt x="1430205" y="812800"/>
                  </a:cubicBezTo>
                  <a:lnTo>
                    <a:pt x="14772" y="812800"/>
                  </a:lnTo>
                  <a:cubicBezTo>
                    <a:pt x="6614" y="812800"/>
                    <a:pt x="0" y="806186"/>
                    <a:pt x="0" y="798028"/>
                  </a:cubicBezTo>
                  <a:lnTo>
                    <a:pt x="0" y="14772"/>
                  </a:lnTo>
                  <a:cubicBezTo>
                    <a:pt x="0" y="6614"/>
                    <a:pt x="6614" y="0"/>
                    <a:pt x="14772" y="0"/>
                  </a:cubicBezTo>
                  <a:close/>
                </a:path>
              </a:pathLst>
            </a:custGeom>
            <a:blipFill>
              <a:blip r:embed="rId5"/>
              <a:stretch>
                <a:fillRect/>
              </a:stretch>
            </a:blipFill>
            <a:ln w="57150" cap="rnd">
              <a:solidFill>
                <a:srgbClr val="FFFFFF"/>
              </a:solidFill>
              <a:prstDash val="solid"/>
              <a:round/>
            </a:ln>
          </p:spPr>
          <p:txBody>
            <a:bodyPr/>
            <a:lstStyle/>
            <a:p>
              <a:endParaRPr lang="pl-PL"/>
            </a:p>
          </p:txBody>
        </p:sp>
      </p:grpSp>
      <p:sp>
        <p:nvSpPr>
          <p:cNvPr id="9" name="TextBox 9"/>
          <p:cNvSpPr txBox="1"/>
          <p:nvPr/>
        </p:nvSpPr>
        <p:spPr>
          <a:xfrm>
            <a:off x="1445907" y="1118331"/>
            <a:ext cx="1764134"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Trips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2E3192">
                <a:alpha val="84706"/>
              </a:srgbClr>
            </a:solidFill>
            <a:ln cap="sq">
              <a:noFill/>
              <a:prstDash val="solid"/>
              <a:miter/>
            </a:ln>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sp>
        <p:nvSpPr>
          <p:cNvPr id="7" name="TextBox 7"/>
          <p:cNvSpPr txBox="1"/>
          <p:nvPr/>
        </p:nvSpPr>
        <p:spPr>
          <a:xfrm>
            <a:off x="1445907" y="1118331"/>
            <a:ext cx="9381530"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Erasmus Student Network</a:t>
            </a:r>
          </a:p>
        </p:txBody>
      </p:sp>
      <p:grpSp>
        <p:nvGrpSpPr>
          <p:cNvPr id="8" name="Group 8"/>
          <p:cNvGrpSpPr/>
          <p:nvPr/>
        </p:nvGrpSpPr>
        <p:grpSpPr>
          <a:xfrm>
            <a:off x="1359768" y="2802901"/>
            <a:ext cx="15568464" cy="4859857"/>
            <a:chOff x="0" y="0"/>
            <a:chExt cx="20757952" cy="6479810"/>
          </a:xfrm>
        </p:grpSpPr>
        <p:sp>
          <p:nvSpPr>
            <p:cNvPr id="9" name="Freeform 9"/>
            <p:cNvSpPr/>
            <p:nvPr/>
          </p:nvSpPr>
          <p:spPr>
            <a:xfrm>
              <a:off x="0" y="334653"/>
              <a:ext cx="1112551" cy="895603"/>
            </a:xfrm>
            <a:custGeom>
              <a:avLst/>
              <a:gdLst/>
              <a:ahLst/>
              <a:cxnLst/>
              <a:rect l="l" t="t" r="r" b="b"/>
              <a:pathLst>
                <a:path w="1112551" h="895603">
                  <a:moveTo>
                    <a:pt x="0" y="0"/>
                  </a:moveTo>
                  <a:lnTo>
                    <a:pt x="1112551" y="0"/>
                  </a:lnTo>
                  <a:lnTo>
                    <a:pt x="1112551" y="895603"/>
                  </a:lnTo>
                  <a:lnTo>
                    <a:pt x="0" y="8956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10" name="TextBox 10"/>
            <p:cNvSpPr txBox="1"/>
            <p:nvPr/>
          </p:nvSpPr>
          <p:spPr>
            <a:xfrm>
              <a:off x="1843546" y="0"/>
              <a:ext cx="18711956" cy="1600200"/>
            </a:xfrm>
            <a:prstGeom prst="rect">
              <a:avLst/>
            </a:prstGeom>
          </p:spPr>
          <p:txBody>
            <a:bodyPr lIns="0" tIns="0" rIns="0" bIns="0" rtlCol="0" anchor="t">
              <a:spAutoFit/>
            </a:bodyPr>
            <a:lstStyle/>
            <a:p>
              <a:pPr algn="l">
                <a:lnSpc>
                  <a:spcPts val="4799"/>
                </a:lnSpc>
              </a:pPr>
              <a:r>
                <a:rPr lang="en-US" sz="3999" spc="59">
                  <a:solidFill>
                    <a:srgbClr val="FFFFFF"/>
                  </a:solidFill>
                  <a:latin typeface="Lato"/>
                  <a:ea typeface="Lato"/>
                  <a:cs typeface="Lato"/>
                  <a:sym typeface="Lato"/>
                </a:rPr>
                <a:t>one of the </a:t>
              </a:r>
              <a:r>
                <a:rPr lang="en-US" sz="3999" b="1" spc="59">
                  <a:solidFill>
                    <a:srgbClr val="FFFFFF"/>
                  </a:solidFill>
                  <a:latin typeface="Lato Bold"/>
                  <a:ea typeface="Lato Bold"/>
                  <a:cs typeface="Lato Bold"/>
                  <a:sym typeface="Lato Bold"/>
                </a:rPr>
                <a:t>largest </a:t>
              </a:r>
              <a:r>
                <a:rPr lang="en-US" sz="3999" spc="59">
                  <a:solidFill>
                    <a:srgbClr val="FFFFFF"/>
                  </a:solidFill>
                  <a:latin typeface="Lato"/>
                  <a:ea typeface="Lato"/>
                  <a:cs typeface="Lato"/>
                  <a:sym typeface="Lato"/>
                </a:rPr>
                <a:t>student organisations in Europe, with over </a:t>
              </a:r>
              <a:r>
                <a:rPr lang="en-US" sz="3999" b="1" spc="59">
                  <a:solidFill>
                    <a:srgbClr val="FFFFFF"/>
                  </a:solidFill>
                  <a:latin typeface="Lato Bold"/>
                  <a:ea typeface="Lato Bold"/>
                  <a:cs typeface="Lato Bold"/>
                  <a:sym typeface="Lato Bold"/>
                </a:rPr>
                <a:t>530 </a:t>
              </a:r>
              <a:r>
                <a:rPr lang="en-US" sz="3999" spc="59">
                  <a:solidFill>
                    <a:srgbClr val="FFFFFF"/>
                  </a:solidFill>
                  <a:latin typeface="Lato"/>
                  <a:ea typeface="Lato"/>
                  <a:cs typeface="Lato"/>
                  <a:sym typeface="Lato"/>
                </a:rPr>
                <a:t>local sections across </a:t>
              </a:r>
              <a:r>
                <a:rPr lang="en-US" sz="3999" b="1" spc="59">
                  <a:solidFill>
                    <a:srgbClr val="FFFFFF"/>
                  </a:solidFill>
                  <a:latin typeface="Lato Bold"/>
                  <a:ea typeface="Lato Bold"/>
                  <a:cs typeface="Lato Bold"/>
                  <a:sym typeface="Lato Bold"/>
                </a:rPr>
                <a:t>42 </a:t>
              </a:r>
              <a:r>
                <a:rPr lang="en-US" sz="3999" spc="59">
                  <a:solidFill>
                    <a:srgbClr val="FFFFFF"/>
                  </a:solidFill>
                  <a:latin typeface="Lato"/>
                  <a:ea typeface="Lato"/>
                  <a:cs typeface="Lato"/>
                  <a:sym typeface="Lato"/>
                </a:rPr>
                <a:t>countries</a:t>
              </a:r>
            </a:p>
          </p:txBody>
        </p:sp>
        <p:sp>
          <p:nvSpPr>
            <p:cNvPr id="11" name="TextBox 11"/>
            <p:cNvSpPr txBox="1"/>
            <p:nvPr/>
          </p:nvSpPr>
          <p:spPr>
            <a:xfrm>
              <a:off x="1843546" y="2428510"/>
              <a:ext cx="18914406" cy="1600200"/>
            </a:xfrm>
            <a:prstGeom prst="rect">
              <a:avLst/>
            </a:prstGeom>
          </p:spPr>
          <p:txBody>
            <a:bodyPr lIns="0" tIns="0" rIns="0" bIns="0" rtlCol="0" anchor="t">
              <a:spAutoFit/>
            </a:bodyPr>
            <a:lstStyle/>
            <a:p>
              <a:pPr algn="just">
                <a:lnSpc>
                  <a:spcPts val="4799"/>
                </a:lnSpc>
              </a:pPr>
              <a:r>
                <a:rPr lang="en-US" sz="3999" spc="59">
                  <a:solidFill>
                    <a:srgbClr val="FFFFFF"/>
                  </a:solidFill>
                  <a:latin typeface="Lato"/>
                  <a:ea typeface="Lato"/>
                  <a:cs typeface="Lato"/>
                  <a:sym typeface="Lato"/>
                </a:rPr>
                <a:t>we support </a:t>
              </a:r>
              <a:r>
                <a:rPr lang="en-US" sz="3999" b="1" spc="59">
                  <a:solidFill>
                    <a:srgbClr val="FFFFFF"/>
                  </a:solidFill>
                  <a:latin typeface="Lato Bold"/>
                  <a:ea typeface="Lato Bold"/>
                  <a:cs typeface="Lato Bold"/>
                  <a:sym typeface="Lato Bold"/>
                </a:rPr>
                <a:t>both exchange and local students</a:t>
              </a:r>
              <a:r>
                <a:rPr lang="en-US" sz="3999" spc="59">
                  <a:solidFill>
                    <a:srgbClr val="FFFFFF"/>
                  </a:solidFill>
                  <a:latin typeface="Lato"/>
                  <a:ea typeface="Lato"/>
                  <a:cs typeface="Lato"/>
                  <a:sym typeface="Lato"/>
                </a:rPr>
                <a:t>, ensuring everyone </a:t>
              </a:r>
              <a:r>
                <a:rPr lang="en-US" sz="3999" b="1" spc="59">
                  <a:solidFill>
                    <a:srgbClr val="FFFFFF"/>
                  </a:solidFill>
                  <a:latin typeface="Lato Bold"/>
                  <a:ea typeface="Lato Bold"/>
                  <a:cs typeface="Lato Bold"/>
                  <a:sym typeface="Lato Bold"/>
                </a:rPr>
                <a:t>feels welcome</a:t>
              </a:r>
            </a:p>
          </p:txBody>
        </p:sp>
        <p:sp>
          <p:nvSpPr>
            <p:cNvPr id="12" name="TextBox 12"/>
            <p:cNvSpPr txBox="1"/>
            <p:nvPr/>
          </p:nvSpPr>
          <p:spPr>
            <a:xfrm>
              <a:off x="1843546" y="4879610"/>
              <a:ext cx="18914406" cy="1600200"/>
            </a:xfrm>
            <a:prstGeom prst="rect">
              <a:avLst/>
            </a:prstGeom>
          </p:spPr>
          <p:txBody>
            <a:bodyPr lIns="0" tIns="0" rIns="0" bIns="0" rtlCol="0" anchor="t">
              <a:spAutoFit/>
            </a:bodyPr>
            <a:lstStyle/>
            <a:p>
              <a:pPr algn="just">
                <a:lnSpc>
                  <a:spcPts val="4799"/>
                </a:lnSpc>
              </a:pPr>
              <a:r>
                <a:rPr lang="en-US" sz="3999" spc="59">
                  <a:solidFill>
                    <a:srgbClr val="FFFFFF"/>
                  </a:solidFill>
                  <a:latin typeface="Lato"/>
                  <a:ea typeface="Lato"/>
                  <a:cs typeface="Lato"/>
                  <a:sym typeface="Lato"/>
                </a:rPr>
                <a:t>our </a:t>
              </a:r>
              <a:r>
                <a:rPr lang="en-US" sz="3999" b="1" spc="59">
                  <a:solidFill>
                    <a:srgbClr val="FFFFFF"/>
                  </a:solidFill>
                  <a:latin typeface="Lato Bold"/>
                  <a:ea typeface="Lato Bold"/>
                  <a:cs typeface="Lato Bold"/>
                  <a:sym typeface="Lato Bold"/>
                </a:rPr>
                <a:t>goa</a:t>
              </a:r>
              <a:r>
                <a:rPr lang="en-US" sz="3999" spc="59">
                  <a:solidFill>
                    <a:srgbClr val="FFFFFF"/>
                  </a:solidFill>
                  <a:latin typeface="Lato"/>
                  <a:ea typeface="Lato"/>
                  <a:cs typeface="Lato"/>
                  <a:sym typeface="Lato"/>
                </a:rPr>
                <a:t>l is to </a:t>
              </a:r>
              <a:r>
                <a:rPr lang="en-US" sz="3999" b="1" spc="59">
                  <a:solidFill>
                    <a:srgbClr val="FFFFFF"/>
                  </a:solidFill>
                  <a:latin typeface="Lato Bold"/>
                  <a:ea typeface="Lato Bold"/>
                  <a:cs typeface="Lato Bold"/>
                  <a:sym typeface="Lato Bold"/>
                </a:rPr>
                <a:t>promote mobility</a:t>
              </a:r>
              <a:r>
                <a:rPr lang="en-US" sz="3999" spc="59">
                  <a:solidFill>
                    <a:srgbClr val="FFFFFF"/>
                  </a:solidFill>
                  <a:latin typeface="Lato"/>
                  <a:ea typeface="Lato"/>
                  <a:cs typeface="Lato"/>
                  <a:sym typeface="Lato"/>
                </a:rPr>
                <a:t> at the local, national, and international levels</a:t>
              </a:r>
            </a:p>
          </p:txBody>
        </p:sp>
        <p:sp>
          <p:nvSpPr>
            <p:cNvPr id="13" name="Freeform 13"/>
            <p:cNvSpPr/>
            <p:nvPr/>
          </p:nvSpPr>
          <p:spPr>
            <a:xfrm>
              <a:off x="0" y="2775863"/>
              <a:ext cx="1112551" cy="895603"/>
            </a:xfrm>
            <a:custGeom>
              <a:avLst/>
              <a:gdLst/>
              <a:ahLst/>
              <a:cxnLst/>
              <a:rect l="l" t="t" r="r" b="b"/>
              <a:pathLst>
                <a:path w="1112551" h="895603">
                  <a:moveTo>
                    <a:pt x="0" y="0"/>
                  </a:moveTo>
                  <a:lnTo>
                    <a:pt x="1112551" y="0"/>
                  </a:lnTo>
                  <a:lnTo>
                    <a:pt x="1112551" y="895603"/>
                  </a:lnTo>
                  <a:lnTo>
                    <a:pt x="0" y="8956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14" name="Freeform 14"/>
            <p:cNvSpPr/>
            <p:nvPr/>
          </p:nvSpPr>
          <p:spPr>
            <a:xfrm>
              <a:off x="0" y="5226963"/>
              <a:ext cx="1112551" cy="895603"/>
            </a:xfrm>
            <a:custGeom>
              <a:avLst/>
              <a:gdLst/>
              <a:ahLst/>
              <a:cxnLst/>
              <a:rect l="l" t="t" r="r" b="b"/>
              <a:pathLst>
                <a:path w="1112551" h="895603">
                  <a:moveTo>
                    <a:pt x="0" y="0"/>
                  </a:moveTo>
                  <a:lnTo>
                    <a:pt x="1112551" y="0"/>
                  </a:lnTo>
                  <a:lnTo>
                    <a:pt x="1112551" y="895603"/>
                  </a:lnTo>
                  <a:lnTo>
                    <a:pt x="0" y="8956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grpSp>
      <p:sp>
        <p:nvSpPr>
          <p:cNvPr id="15" name="TextBox 15"/>
          <p:cNvSpPr txBox="1"/>
          <p:nvPr/>
        </p:nvSpPr>
        <p:spPr>
          <a:xfrm>
            <a:off x="2875397" y="8413878"/>
            <a:ext cx="12537207" cy="1009650"/>
          </a:xfrm>
          <a:prstGeom prst="rect">
            <a:avLst/>
          </a:prstGeom>
        </p:spPr>
        <p:txBody>
          <a:bodyPr lIns="0" tIns="0" rIns="0" bIns="0" rtlCol="0" anchor="t">
            <a:spAutoFit/>
          </a:bodyPr>
          <a:lstStyle/>
          <a:p>
            <a:pPr algn="just">
              <a:lnSpc>
                <a:spcPts val="7980"/>
              </a:lnSpc>
            </a:pPr>
            <a:r>
              <a:rPr lang="en-US" sz="6650" b="1" spc="332">
                <a:solidFill>
                  <a:srgbClr val="FFFFFF"/>
                </a:solidFill>
                <a:latin typeface="Kelson Sans"/>
                <a:ea typeface="Kelson Sans"/>
                <a:cs typeface="Kelson Sans"/>
                <a:sym typeface="Kelson Sans"/>
              </a:rPr>
              <a:t>STUDENTS HELPING STUDENTS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843" b="-15490"/>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7AC143">
                <a:alpha val="84706"/>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sp>
        <p:nvSpPr>
          <p:cNvPr id="7" name="TextBox 7"/>
          <p:cNvSpPr txBox="1"/>
          <p:nvPr/>
        </p:nvSpPr>
        <p:spPr>
          <a:xfrm>
            <a:off x="1445907" y="1118331"/>
            <a:ext cx="4223742"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Timetravels</a:t>
            </a:r>
          </a:p>
        </p:txBody>
      </p:sp>
      <p:grpSp>
        <p:nvGrpSpPr>
          <p:cNvPr id="8" name="Group 8"/>
          <p:cNvGrpSpPr/>
          <p:nvPr/>
        </p:nvGrpSpPr>
        <p:grpSpPr>
          <a:xfrm>
            <a:off x="1153189" y="4160057"/>
            <a:ext cx="10728534" cy="4833625"/>
            <a:chOff x="0" y="0"/>
            <a:chExt cx="1724260" cy="776847"/>
          </a:xfrm>
        </p:grpSpPr>
        <p:sp>
          <p:nvSpPr>
            <p:cNvPr id="9" name="Freeform 9"/>
            <p:cNvSpPr/>
            <p:nvPr/>
          </p:nvSpPr>
          <p:spPr>
            <a:xfrm>
              <a:off x="0" y="0"/>
              <a:ext cx="1724260" cy="776847"/>
            </a:xfrm>
            <a:custGeom>
              <a:avLst/>
              <a:gdLst/>
              <a:ahLst/>
              <a:cxnLst/>
              <a:rect l="l" t="t" r="r" b="b"/>
              <a:pathLst>
                <a:path w="1724260" h="776847">
                  <a:moveTo>
                    <a:pt x="16597" y="0"/>
                  </a:moveTo>
                  <a:lnTo>
                    <a:pt x="1707663" y="0"/>
                  </a:lnTo>
                  <a:cubicBezTo>
                    <a:pt x="1712065" y="0"/>
                    <a:pt x="1716287" y="1749"/>
                    <a:pt x="1719399" y="4861"/>
                  </a:cubicBezTo>
                  <a:cubicBezTo>
                    <a:pt x="1722512" y="7974"/>
                    <a:pt x="1724260" y="12195"/>
                    <a:pt x="1724260" y="16597"/>
                  </a:cubicBezTo>
                  <a:lnTo>
                    <a:pt x="1724260" y="760250"/>
                  </a:lnTo>
                  <a:cubicBezTo>
                    <a:pt x="1724260" y="769416"/>
                    <a:pt x="1716830" y="776847"/>
                    <a:pt x="1707663" y="776847"/>
                  </a:cubicBezTo>
                  <a:lnTo>
                    <a:pt x="16597" y="776847"/>
                  </a:lnTo>
                  <a:cubicBezTo>
                    <a:pt x="7431" y="776847"/>
                    <a:pt x="0" y="769416"/>
                    <a:pt x="0" y="760250"/>
                  </a:cubicBezTo>
                  <a:lnTo>
                    <a:pt x="0" y="16597"/>
                  </a:lnTo>
                  <a:cubicBezTo>
                    <a:pt x="0" y="7431"/>
                    <a:pt x="7431" y="0"/>
                    <a:pt x="16597" y="0"/>
                  </a:cubicBezTo>
                  <a:close/>
                </a:path>
              </a:pathLst>
            </a:custGeom>
            <a:blipFill>
              <a:blip r:embed="rId5"/>
              <a:stretch>
                <a:fillRect t="-8091" b="-8091"/>
              </a:stretch>
            </a:blipFill>
            <a:ln w="57150" cap="rnd">
              <a:solidFill>
                <a:srgbClr val="FFFFFF"/>
              </a:solidFill>
              <a:prstDash val="solid"/>
              <a:round/>
            </a:ln>
          </p:spPr>
          <p:txBody>
            <a:bodyPr/>
            <a:lstStyle/>
            <a:p>
              <a:endParaRPr lang="pl-PL"/>
            </a:p>
          </p:txBody>
        </p:sp>
      </p:grpSp>
      <p:grpSp>
        <p:nvGrpSpPr>
          <p:cNvPr id="10" name="Group 10"/>
          <p:cNvGrpSpPr/>
          <p:nvPr/>
        </p:nvGrpSpPr>
        <p:grpSpPr>
          <a:xfrm>
            <a:off x="4166691" y="2517596"/>
            <a:ext cx="9954618" cy="1176646"/>
            <a:chOff x="0" y="0"/>
            <a:chExt cx="13272824" cy="1568862"/>
          </a:xfrm>
        </p:grpSpPr>
        <p:sp>
          <p:nvSpPr>
            <p:cNvPr id="11" name="TextBox 11"/>
            <p:cNvSpPr txBox="1"/>
            <p:nvPr/>
          </p:nvSpPr>
          <p:spPr>
            <a:xfrm>
              <a:off x="0" y="-76200"/>
              <a:ext cx="12983134" cy="783167"/>
            </a:xfrm>
            <a:prstGeom prst="rect">
              <a:avLst/>
            </a:prstGeom>
          </p:spPr>
          <p:txBody>
            <a:bodyPr lIns="0" tIns="0" rIns="0" bIns="0" rtlCol="0" anchor="t">
              <a:spAutoFit/>
            </a:bodyPr>
            <a:lstStyle/>
            <a:p>
              <a:pPr algn="ctr">
                <a:lnSpc>
                  <a:spcPts val="4900"/>
                </a:lnSpc>
              </a:pPr>
              <a:r>
                <a:rPr lang="en-US" sz="3500" b="1" spc="210">
                  <a:solidFill>
                    <a:srgbClr val="FFFFFF"/>
                  </a:solidFill>
                  <a:latin typeface="Lato Bold"/>
                  <a:ea typeface="Lato Bold"/>
                  <a:cs typeface="Lato Bold"/>
                  <a:sym typeface="Lato Bold"/>
                </a:rPr>
                <a:t>Adventure to Northern Lapland, Saariselkä</a:t>
              </a:r>
            </a:p>
          </p:txBody>
        </p:sp>
        <p:sp>
          <p:nvSpPr>
            <p:cNvPr id="12" name="TextBox 12"/>
            <p:cNvSpPr txBox="1"/>
            <p:nvPr/>
          </p:nvSpPr>
          <p:spPr>
            <a:xfrm>
              <a:off x="0" y="785695"/>
              <a:ext cx="13272824" cy="783167"/>
            </a:xfrm>
            <a:prstGeom prst="rect">
              <a:avLst/>
            </a:prstGeom>
          </p:spPr>
          <p:txBody>
            <a:bodyPr lIns="0" tIns="0" rIns="0" bIns="0" rtlCol="0" anchor="t">
              <a:spAutoFit/>
            </a:bodyPr>
            <a:lstStyle/>
            <a:p>
              <a:pPr algn="ctr">
                <a:lnSpc>
                  <a:spcPts val="4900"/>
                </a:lnSpc>
              </a:pPr>
              <a:r>
                <a:rPr lang="en-US" sz="3500">
                  <a:solidFill>
                    <a:srgbClr val="FFFFFF"/>
                  </a:solidFill>
                  <a:latin typeface="Lato"/>
                  <a:ea typeface="Lato"/>
                  <a:cs typeface="Lato"/>
                  <a:sym typeface="Lato"/>
                </a:rPr>
                <a:t>12 - 20 December #SaveTheDate</a:t>
              </a:r>
            </a:p>
          </p:txBody>
        </p:sp>
      </p:grpSp>
      <p:grpSp>
        <p:nvGrpSpPr>
          <p:cNvPr id="13" name="Group 13"/>
          <p:cNvGrpSpPr/>
          <p:nvPr/>
        </p:nvGrpSpPr>
        <p:grpSpPr>
          <a:xfrm>
            <a:off x="12301186" y="4160057"/>
            <a:ext cx="4833625" cy="4833625"/>
            <a:chOff x="0" y="0"/>
            <a:chExt cx="6444833" cy="6444833"/>
          </a:xfrm>
        </p:grpSpPr>
        <p:sp>
          <p:nvSpPr>
            <p:cNvPr id="14" name="Freeform 14"/>
            <p:cNvSpPr/>
            <p:nvPr/>
          </p:nvSpPr>
          <p:spPr>
            <a:xfrm>
              <a:off x="0" y="0"/>
              <a:ext cx="6444833" cy="6444833"/>
            </a:xfrm>
            <a:custGeom>
              <a:avLst/>
              <a:gdLst/>
              <a:ahLst/>
              <a:cxnLst/>
              <a:rect l="l" t="t" r="r" b="b"/>
              <a:pathLst>
                <a:path w="6444833" h="6444833">
                  <a:moveTo>
                    <a:pt x="0" y="0"/>
                  </a:moveTo>
                  <a:lnTo>
                    <a:pt x="6444833" y="0"/>
                  </a:lnTo>
                  <a:lnTo>
                    <a:pt x="6444833" y="6444833"/>
                  </a:lnTo>
                  <a:lnTo>
                    <a:pt x="0" y="6444833"/>
                  </a:lnTo>
                  <a:lnTo>
                    <a:pt x="0" y="0"/>
                  </a:lnTo>
                  <a:close/>
                </a:path>
              </a:pathLst>
            </a:custGeom>
            <a:blipFill>
              <a:blip r:embed="rId6">
                <a:extLst>
                  <a:ext uri="{96DAC541-7B7A-43D3-8B79-37D633B846F1}">
                    <asvg:svgBlip xmlns:asvg="http://schemas.microsoft.com/office/drawing/2016/SVG/main" r:embed="rId7"/>
                  </a:ext>
                </a:extLst>
              </a:blip>
              <a:stretch>
                <a:fillRect/>
              </a:stretch>
            </a:blipFill>
            <a:ln w="57150" cap="sq">
              <a:solidFill>
                <a:srgbClr val="000000"/>
              </a:solidFill>
              <a:prstDash val="solid"/>
              <a:miter/>
            </a:ln>
          </p:spPr>
          <p:txBody>
            <a:bodyPr/>
            <a:lstStyle/>
            <a:p>
              <a:endParaRPr lang="pl-PL"/>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843" b="-15490"/>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7AC143">
                <a:alpha val="84706"/>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3160109" y="2689945"/>
            <a:ext cx="12053764" cy="6780242"/>
            <a:chOff x="0" y="0"/>
            <a:chExt cx="1444978" cy="812800"/>
          </a:xfrm>
        </p:grpSpPr>
        <p:sp>
          <p:nvSpPr>
            <p:cNvPr id="8" name="Freeform 8"/>
            <p:cNvSpPr/>
            <p:nvPr/>
          </p:nvSpPr>
          <p:spPr>
            <a:xfrm>
              <a:off x="0" y="0"/>
              <a:ext cx="1444978" cy="812800"/>
            </a:xfrm>
            <a:custGeom>
              <a:avLst/>
              <a:gdLst/>
              <a:ahLst/>
              <a:cxnLst/>
              <a:rect l="l" t="t" r="r" b="b"/>
              <a:pathLst>
                <a:path w="1444978" h="812800">
                  <a:moveTo>
                    <a:pt x="14772" y="0"/>
                  </a:moveTo>
                  <a:lnTo>
                    <a:pt x="1430205" y="0"/>
                  </a:lnTo>
                  <a:cubicBezTo>
                    <a:pt x="1434123" y="0"/>
                    <a:pt x="1437881" y="1556"/>
                    <a:pt x="1440651" y="4327"/>
                  </a:cubicBezTo>
                  <a:cubicBezTo>
                    <a:pt x="1443421" y="7097"/>
                    <a:pt x="1444978" y="10855"/>
                    <a:pt x="1444978" y="14772"/>
                  </a:cubicBezTo>
                  <a:lnTo>
                    <a:pt x="1444978" y="798028"/>
                  </a:lnTo>
                  <a:cubicBezTo>
                    <a:pt x="1444978" y="806186"/>
                    <a:pt x="1438364" y="812800"/>
                    <a:pt x="1430205" y="812800"/>
                  </a:cubicBezTo>
                  <a:lnTo>
                    <a:pt x="14772" y="812800"/>
                  </a:lnTo>
                  <a:cubicBezTo>
                    <a:pt x="6614" y="812800"/>
                    <a:pt x="0" y="806186"/>
                    <a:pt x="0" y="798028"/>
                  </a:cubicBezTo>
                  <a:lnTo>
                    <a:pt x="0" y="14772"/>
                  </a:lnTo>
                  <a:cubicBezTo>
                    <a:pt x="0" y="6614"/>
                    <a:pt x="6614" y="0"/>
                    <a:pt x="14772" y="0"/>
                  </a:cubicBezTo>
                  <a:close/>
                </a:path>
              </a:pathLst>
            </a:custGeom>
            <a:blipFill>
              <a:blip r:embed="rId5"/>
              <a:stretch>
                <a:fillRect/>
              </a:stretch>
            </a:blipFill>
            <a:ln w="57150" cap="rnd">
              <a:solidFill>
                <a:srgbClr val="FFFFFF"/>
              </a:solidFill>
              <a:prstDash val="solid"/>
              <a:round/>
            </a:ln>
          </p:spPr>
          <p:txBody>
            <a:bodyPr/>
            <a:lstStyle/>
            <a:p>
              <a:endParaRPr lang="pl-PL"/>
            </a:p>
          </p:txBody>
        </p:sp>
      </p:grpSp>
      <p:sp>
        <p:nvSpPr>
          <p:cNvPr id="9" name="TextBox 9"/>
          <p:cNvSpPr txBox="1"/>
          <p:nvPr/>
        </p:nvSpPr>
        <p:spPr>
          <a:xfrm>
            <a:off x="1445907" y="1118331"/>
            <a:ext cx="6647334"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Is that everything?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3350"/>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008C">
                <a:alpha val="69804"/>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2207973"/>
            <a:ext cx="18288000" cy="2624998"/>
            <a:chOff x="0" y="0"/>
            <a:chExt cx="4816593" cy="691358"/>
          </a:xfrm>
        </p:grpSpPr>
        <p:sp>
          <p:nvSpPr>
            <p:cNvPr id="7" name="Freeform 7"/>
            <p:cNvSpPr/>
            <p:nvPr/>
          </p:nvSpPr>
          <p:spPr>
            <a:xfrm>
              <a:off x="0" y="0"/>
              <a:ext cx="4816592" cy="691358"/>
            </a:xfrm>
            <a:custGeom>
              <a:avLst/>
              <a:gdLst/>
              <a:ahLst/>
              <a:cxnLst/>
              <a:rect l="l" t="t" r="r" b="b"/>
              <a:pathLst>
                <a:path w="4816592" h="691358">
                  <a:moveTo>
                    <a:pt x="0" y="0"/>
                  </a:moveTo>
                  <a:lnTo>
                    <a:pt x="4816592" y="0"/>
                  </a:lnTo>
                  <a:lnTo>
                    <a:pt x="4816592" y="691358"/>
                  </a:lnTo>
                  <a:lnTo>
                    <a:pt x="0" y="691358"/>
                  </a:lnTo>
                  <a:close/>
                </a:path>
              </a:pathLst>
            </a:custGeom>
            <a:solidFill>
              <a:srgbClr val="EC008C">
                <a:alpha val="84706"/>
              </a:srgbClr>
            </a:solidFill>
          </p:spPr>
          <p:txBody>
            <a:bodyPr/>
            <a:lstStyle/>
            <a:p>
              <a:endParaRPr lang="pl-PL"/>
            </a:p>
          </p:txBody>
        </p:sp>
        <p:sp>
          <p:nvSpPr>
            <p:cNvPr id="8" name="TextBox 8"/>
            <p:cNvSpPr txBox="1"/>
            <p:nvPr/>
          </p:nvSpPr>
          <p:spPr>
            <a:xfrm>
              <a:off x="0" y="-38100"/>
              <a:ext cx="4816593" cy="729458"/>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sp>
        <p:nvSpPr>
          <p:cNvPr id="10" name="TextBox 10"/>
          <p:cNvSpPr txBox="1"/>
          <p:nvPr/>
        </p:nvSpPr>
        <p:spPr>
          <a:xfrm>
            <a:off x="6015372" y="3039613"/>
            <a:ext cx="6257255" cy="1047445"/>
          </a:xfrm>
          <a:prstGeom prst="rect">
            <a:avLst/>
          </a:prstGeom>
        </p:spPr>
        <p:txBody>
          <a:bodyPr lIns="0" tIns="0" rIns="0" bIns="0" rtlCol="0" anchor="t">
            <a:spAutoFit/>
          </a:bodyPr>
          <a:lstStyle/>
          <a:p>
            <a:pPr algn="ctr">
              <a:lnSpc>
                <a:spcPts val="8078"/>
              </a:lnSpc>
            </a:pPr>
            <a:r>
              <a:rPr lang="en-US" sz="7479" spc="186">
                <a:solidFill>
                  <a:srgbClr val="FFFFFF"/>
                </a:solidFill>
                <a:latin typeface="Kelson Sans"/>
                <a:ea typeface="Kelson Sans"/>
                <a:cs typeface="Kelson Sans"/>
                <a:sym typeface="Kelson Sans"/>
              </a:rPr>
              <a:t>SOCIAL MEDIA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8" b="-9288"/>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008C">
                <a:alpha val="84706"/>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sp>
        <p:nvSpPr>
          <p:cNvPr id="7" name="TextBox 7"/>
          <p:cNvSpPr txBox="1"/>
          <p:nvPr/>
        </p:nvSpPr>
        <p:spPr>
          <a:xfrm>
            <a:off x="1445907" y="1118331"/>
            <a:ext cx="3615333"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WhatsApp</a:t>
            </a:r>
          </a:p>
        </p:txBody>
      </p:sp>
      <p:grpSp>
        <p:nvGrpSpPr>
          <p:cNvPr id="8" name="Group 8"/>
          <p:cNvGrpSpPr/>
          <p:nvPr/>
        </p:nvGrpSpPr>
        <p:grpSpPr>
          <a:xfrm>
            <a:off x="5324313" y="2403315"/>
            <a:ext cx="7639374" cy="6854985"/>
            <a:chOff x="0" y="0"/>
            <a:chExt cx="10185833" cy="9139979"/>
          </a:xfrm>
        </p:grpSpPr>
        <p:grpSp>
          <p:nvGrpSpPr>
            <p:cNvPr id="9" name="Group 9"/>
            <p:cNvGrpSpPr/>
            <p:nvPr/>
          </p:nvGrpSpPr>
          <p:grpSpPr>
            <a:xfrm>
              <a:off x="1358952" y="2038762"/>
              <a:ext cx="7467928" cy="7101218"/>
              <a:chOff x="0" y="0"/>
              <a:chExt cx="1320485" cy="1255643"/>
            </a:xfrm>
          </p:grpSpPr>
          <p:sp>
            <p:nvSpPr>
              <p:cNvPr id="10" name="Freeform 10"/>
              <p:cNvSpPr/>
              <p:nvPr/>
            </p:nvSpPr>
            <p:spPr>
              <a:xfrm>
                <a:off x="0" y="0"/>
                <a:ext cx="1320485" cy="1255643"/>
              </a:xfrm>
              <a:custGeom>
                <a:avLst/>
                <a:gdLst/>
                <a:ahLst/>
                <a:cxnLst/>
                <a:rect l="l" t="t" r="r" b="b"/>
                <a:pathLst>
                  <a:path w="1320485" h="1255643">
                    <a:moveTo>
                      <a:pt x="27645" y="0"/>
                    </a:moveTo>
                    <a:lnTo>
                      <a:pt x="1292840" y="0"/>
                    </a:lnTo>
                    <a:cubicBezTo>
                      <a:pt x="1308108" y="0"/>
                      <a:pt x="1320485" y="12377"/>
                      <a:pt x="1320485" y="27645"/>
                    </a:cubicBezTo>
                    <a:lnTo>
                      <a:pt x="1320485" y="1227998"/>
                    </a:lnTo>
                    <a:cubicBezTo>
                      <a:pt x="1320485" y="1243266"/>
                      <a:pt x="1308108" y="1255643"/>
                      <a:pt x="1292840" y="1255643"/>
                    </a:cubicBezTo>
                    <a:lnTo>
                      <a:pt x="27645" y="1255643"/>
                    </a:lnTo>
                    <a:cubicBezTo>
                      <a:pt x="12377" y="1255643"/>
                      <a:pt x="0" y="1243266"/>
                      <a:pt x="0" y="1227998"/>
                    </a:cubicBezTo>
                    <a:lnTo>
                      <a:pt x="0" y="27645"/>
                    </a:lnTo>
                    <a:cubicBezTo>
                      <a:pt x="0" y="12377"/>
                      <a:pt x="12377" y="0"/>
                      <a:pt x="27645" y="0"/>
                    </a:cubicBezTo>
                    <a:close/>
                  </a:path>
                </a:pathLst>
              </a:custGeom>
              <a:blipFill>
                <a:blip r:embed="rId5"/>
                <a:stretch>
                  <a:fillRect l="-111" r="-111"/>
                </a:stretch>
              </a:blipFill>
              <a:ln w="57150" cap="sq">
                <a:solidFill>
                  <a:srgbClr val="FFFFFF"/>
                </a:solidFill>
                <a:prstDash val="solid"/>
                <a:miter/>
              </a:ln>
            </p:spPr>
            <p:txBody>
              <a:bodyPr/>
              <a:lstStyle/>
              <a:p>
                <a:endParaRPr lang="pl-PL"/>
              </a:p>
            </p:txBody>
          </p:sp>
        </p:grpSp>
        <p:sp>
          <p:nvSpPr>
            <p:cNvPr id="11" name="TextBox 11"/>
            <p:cNvSpPr txBox="1"/>
            <p:nvPr/>
          </p:nvSpPr>
          <p:spPr>
            <a:xfrm>
              <a:off x="0" y="-76200"/>
              <a:ext cx="9963518" cy="783167"/>
            </a:xfrm>
            <a:prstGeom prst="rect">
              <a:avLst/>
            </a:prstGeom>
          </p:spPr>
          <p:txBody>
            <a:bodyPr lIns="0" tIns="0" rIns="0" bIns="0" rtlCol="0" anchor="t">
              <a:spAutoFit/>
            </a:bodyPr>
            <a:lstStyle/>
            <a:p>
              <a:pPr algn="ctr">
                <a:lnSpc>
                  <a:spcPts val="4900"/>
                </a:lnSpc>
              </a:pPr>
              <a:r>
                <a:rPr lang="en-US" sz="3500" b="1" spc="210">
                  <a:solidFill>
                    <a:srgbClr val="FFFFFF"/>
                  </a:solidFill>
                  <a:latin typeface="Lato Bold"/>
                  <a:ea typeface="Lato Bold"/>
                  <a:cs typeface="Lato Bold"/>
                  <a:sym typeface="Lato Bold"/>
                </a:rPr>
                <a:t>Community</a:t>
              </a:r>
            </a:p>
          </p:txBody>
        </p:sp>
        <p:sp>
          <p:nvSpPr>
            <p:cNvPr id="12" name="TextBox 12"/>
            <p:cNvSpPr txBox="1"/>
            <p:nvPr/>
          </p:nvSpPr>
          <p:spPr>
            <a:xfrm>
              <a:off x="0" y="785695"/>
              <a:ext cx="10185833" cy="783167"/>
            </a:xfrm>
            <a:prstGeom prst="rect">
              <a:avLst/>
            </a:prstGeom>
          </p:spPr>
          <p:txBody>
            <a:bodyPr lIns="0" tIns="0" rIns="0" bIns="0" rtlCol="0" anchor="t">
              <a:spAutoFit/>
            </a:bodyPr>
            <a:lstStyle/>
            <a:p>
              <a:pPr algn="ctr">
                <a:lnSpc>
                  <a:spcPts val="4900"/>
                </a:lnSpc>
              </a:pPr>
              <a:r>
                <a:rPr lang="en-US" sz="3500">
                  <a:solidFill>
                    <a:srgbClr val="FFFFFF"/>
                  </a:solidFill>
                  <a:latin typeface="Lato"/>
                  <a:ea typeface="Lato"/>
                  <a:cs typeface="Lato"/>
                  <a:sym typeface="Lato"/>
                </a:rPr>
                <a:t>Erasmus Wroclaw 2024/2025</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8" b="-9288"/>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8467" y="0"/>
                  </a:moveTo>
                  <a:lnTo>
                    <a:pt x="4808126" y="0"/>
                  </a:lnTo>
                  <a:cubicBezTo>
                    <a:pt x="4810371" y="0"/>
                    <a:pt x="4812525" y="892"/>
                    <a:pt x="4814113" y="2480"/>
                  </a:cubicBezTo>
                  <a:cubicBezTo>
                    <a:pt x="4815700" y="4068"/>
                    <a:pt x="4816592" y="6221"/>
                    <a:pt x="4816592" y="8467"/>
                  </a:cubicBezTo>
                  <a:lnTo>
                    <a:pt x="4816592" y="2700867"/>
                  </a:lnTo>
                  <a:cubicBezTo>
                    <a:pt x="4816592" y="2705543"/>
                    <a:pt x="4812802" y="2709333"/>
                    <a:pt x="4808126" y="2709333"/>
                  </a:cubicBezTo>
                  <a:lnTo>
                    <a:pt x="8467" y="2709333"/>
                  </a:lnTo>
                  <a:cubicBezTo>
                    <a:pt x="3791" y="2709333"/>
                    <a:pt x="0" y="2705543"/>
                    <a:pt x="0" y="2700867"/>
                  </a:cubicBezTo>
                  <a:lnTo>
                    <a:pt x="0" y="8467"/>
                  </a:lnTo>
                  <a:cubicBezTo>
                    <a:pt x="0" y="3791"/>
                    <a:pt x="3791" y="0"/>
                    <a:pt x="8467" y="0"/>
                  </a:cubicBezTo>
                  <a:close/>
                </a:path>
              </a:pathLst>
            </a:custGeom>
            <a:solidFill>
              <a:srgbClr val="EC008C">
                <a:alpha val="84706"/>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3421856" y="3935923"/>
            <a:ext cx="3687475" cy="3687475"/>
            <a:chOff x="0" y="0"/>
            <a:chExt cx="4916634" cy="4916634"/>
          </a:xfrm>
        </p:grpSpPr>
        <p:sp>
          <p:nvSpPr>
            <p:cNvPr id="8" name="Freeform 8"/>
            <p:cNvSpPr/>
            <p:nvPr/>
          </p:nvSpPr>
          <p:spPr>
            <a:xfrm>
              <a:off x="0" y="0"/>
              <a:ext cx="4916634" cy="4916634"/>
            </a:xfrm>
            <a:custGeom>
              <a:avLst/>
              <a:gdLst/>
              <a:ahLst/>
              <a:cxnLst/>
              <a:rect l="l" t="t" r="r" b="b"/>
              <a:pathLst>
                <a:path w="4916634" h="4916634">
                  <a:moveTo>
                    <a:pt x="0" y="0"/>
                  </a:moveTo>
                  <a:lnTo>
                    <a:pt x="4916634" y="0"/>
                  </a:lnTo>
                  <a:lnTo>
                    <a:pt x="4916634" y="4916634"/>
                  </a:lnTo>
                  <a:lnTo>
                    <a:pt x="0" y="4916634"/>
                  </a:lnTo>
                  <a:lnTo>
                    <a:pt x="0" y="0"/>
                  </a:lnTo>
                  <a:close/>
                </a:path>
              </a:pathLst>
            </a:custGeom>
            <a:blipFill>
              <a:blip r:embed="rId5">
                <a:extLst>
                  <a:ext uri="{96DAC541-7B7A-43D3-8B79-37D633B846F1}">
                    <asvg:svgBlip xmlns:asvg="http://schemas.microsoft.com/office/drawing/2016/SVG/main" r:embed="rId6"/>
                  </a:ext>
                </a:extLst>
              </a:blip>
              <a:stretch>
                <a:fillRect/>
              </a:stretch>
            </a:blipFill>
            <a:ln w="57150" cap="sq">
              <a:solidFill>
                <a:srgbClr val="000000"/>
              </a:solidFill>
              <a:prstDash val="solid"/>
              <a:miter/>
            </a:ln>
          </p:spPr>
          <p:txBody>
            <a:bodyPr/>
            <a:lstStyle/>
            <a:p>
              <a:endParaRPr lang="pl-PL"/>
            </a:p>
          </p:txBody>
        </p:sp>
      </p:grpSp>
      <p:grpSp>
        <p:nvGrpSpPr>
          <p:cNvPr id="9" name="Group 9"/>
          <p:cNvGrpSpPr/>
          <p:nvPr/>
        </p:nvGrpSpPr>
        <p:grpSpPr>
          <a:xfrm>
            <a:off x="11178579" y="3935923"/>
            <a:ext cx="3687475" cy="3687475"/>
            <a:chOff x="0" y="0"/>
            <a:chExt cx="4916634" cy="4916634"/>
          </a:xfrm>
        </p:grpSpPr>
        <p:sp>
          <p:nvSpPr>
            <p:cNvPr id="10" name="Freeform 10"/>
            <p:cNvSpPr/>
            <p:nvPr/>
          </p:nvSpPr>
          <p:spPr>
            <a:xfrm>
              <a:off x="0" y="0"/>
              <a:ext cx="4916634" cy="4916634"/>
            </a:xfrm>
            <a:custGeom>
              <a:avLst/>
              <a:gdLst/>
              <a:ahLst/>
              <a:cxnLst/>
              <a:rect l="l" t="t" r="r" b="b"/>
              <a:pathLst>
                <a:path w="4916634" h="4916634">
                  <a:moveTo>
                    <a:pt x="0" y="0"/>
                  </a:moveTo>
                  <a:lnTo>
                    <a:pt x="4916634" y="0"/>
                  </a:lnTo>
                  <a:lnTo>
                    <a:pt x="4916634" y="4916634"/>
                  </a:lnTo>
                  <a:lnTo>
                    <a:pt x="0" y="4916634"/>
                  </a:lnTo>
                  <a:lnTo>
                    <a:pt x="0" y="0"/>
                  </a:lnTo>
                  <a:close/>
                </a:path>
              </a:pathLst>
            </a:custGeom>
            <a:blipFill>
              <a:blip r:embed="rId7">
                <a:extLst>
                  <a:ext uri="{96DAC541-7B7A-43D3-8B79-37D633B846F1}">
                    <asvg:svgBlip xmlns:asvg="http://schemas.microsoft.com/office/drawing/2016/SVG/main" r:embed="rId8"/>
                  </a:ext>
                </a:extLst>
              </a:blip>
              <a:stretch>
                <a:fillRect/>
              </a:stretch>
            </a:blipFill>
            <a:ln w="57150" cap="sq">
              <a:solidFill>
                <a:srgbClr val="000000"/>
              </a:solidFill>
              <a:prstDash val="solid"/>
              <a:miter/>
            </a:ln>
          </p:spPr>
          <p:txBody>
            <a:bodyPr/>
            <a:lstStyle/>
            <a:p>
              <a:endParaRPr lang="pl-PL"/>
            </a:p>
          </p:txBody>
        </p:sp>
      </p:grpSp>
      <p:grpSp>
        <p:nvGrpSpPr>
          <p:cNvPr id="11" name="Group 11"/>
          <p:cNvGrpSpPr/>
          <p:nvPr/>
        </p:nvGrpSpPr>
        <p:grpSpPr>
          <a:xfrm>
            <a:off x="11178579" y="7973367"/>
            <a:ext cx="3687475" cy="1710128"/>
            <a:chOff x="0" y="0"/>
            <a:chExt cx="1108216" cy="513953"/>
          </a:xfrm>
        </p:grpSpPr>
        <p:sp>
          <p:nvSpPr>
            <p:cNvPr id="12" name="Freeform 12"/>
            <p:cNvSpPr/>
            <p:nvPr/>
          </p:nvSpPr>
          <p:spPr>
            <a:xfrm>
              <a:off x="0" y="0"/>
              <a:ext cx="1108216" cy="513953"/>
            </a:xfrm>
            <a:custGeom>
              <a:avLst/>
              <a:gdLst/>
              <a:ahLst/>
              <a:cxnLst/>
              <a:rect l="l" t="t" r="r" b="b"/>
              <a:pathLst>
                <a:path w="1108216" h="513953">
                  <a:moveTo>
                    <a:pt x="41990" y="0"/>
                  </a:moveTo>
                  <a:lnTo>
                    <a:pt x="1066225" y="0"/>
                  </a:lnTo>
                  <a:cubicBezTo>
                    <a:pt x="1089416" y="0"/>
                    <a:pt x="1108216" y="18800"/>
                    <a:pt x="1108216" y="41990"/>
                  </a:cubicBezTo>
                  <a:lnTo>
                    <a:pt x="1108216" y="471963"/>
                  </a:lnTo>
                  <a:cubicBezTo>
                    <a:pt x="1108216" y="483100"/>
                    <a:pt x="1103792" y="493780"/>
                    <a:pt x="1095917" y="501655"/>
                  </a:cubicBezTo>
                  <a:cubicBezTo>
                    <a:pt x="1088042" y="509529"/>
                    <a:pt x="1077362" y="513953"/>
                    <a:pt x="1066225" y="513953"/>
                  </a:cubicBezTo>
                  <a:lnTo>
                    <a:pt x="41990" y="513953"/>
                  </a:lnTo>
                  <a:cubicBezTo>
                    <a:pt x="18800" y="513953"/>
                    <a:pt x="0" y="495154"/>
                    <a:pt x="0" y="471963"/>
                  </a:cubicBezTo>
                  <a:lnTo>
                    <a:pt x="0" y="41990"/>
                  </a:lnTo>
                  <a:cubicBezTo>
                    <a:pt x="0" y="30854"/>
                    <a:pt x="4424" y="20173"/>
                    <a:pt x="12299" y="12299"/>
                  </a:cubicBezTo>
                  <a:cubicBezTo>
                    <a:pt x="20173" y="4424"/>
                    <a:pt x="30854" y="0"/>
                    <a:pt x="41990" y="0"/>
                  </a:cubicBezTo>
                  <a:close/>
                </a:path>
              </a:pathLst>
            </a:custGeom>
            <a:blipFill>
              <a:blip r:embed="rId9"/>
              <a:stretch>
                <a:fillRect t="-142" b="-142"/>
              </a:stretch>
            </a:blipFill>
            <a:ln w="57150" cap="sq">
              <a:solidFill>
                <a:srgbClr val="FFFFFF"/>
              </a:solidFill>
              <a:prstDash val="solid"/>
              <a:miter/>
            </a:ln>
          </p:spPr>
          <p:txBody>
            <a:bodyPr/>
            <a:lstStyle/>
            <a:p>
              <a:endParaRPr lang="pl-PL"/>
            </a:p>
          </p:txBody>
        </p:sp>
      </p:grpSp>
      <p:grpSp>
        <p:nvGrpSpPr>
          <p:cNvPr id="13" name="Group 13"/>
          <p:cNvGrpSpPr/>
          <p:nvPr/>
        </p:nvGrpSpPr>
        <p:grpSpPr>
          <a:xfrm>
            <a:off x="3421856" y="7975824"/>
            <a:ext cx="3687475" cy="1710128"/>
            <a:chOff x="0" y="0"/>
            <a:chExt cx="1108216" cy="513953"/>
          </a:xfrm>
        </p:grpSpPr>
        <p:sp>
          <p:nvSpPr>
            <p:cNvPr id="14" name="Freeform 14"/>
            <p:cNvSpPr/>
            <p:nvPr/>
          </p:nvSpPr>
          <p:spPr>
            <a:xfrm>
              <a:off x="0" y="0"/>
              <a:ext cx="1108216" cy="513953"/>
            </a:xfrm>
            <a:custGeom>
              <a:avLst/>
              <a:gdLst/>
              <a:ahLst/>
              <a:cxnLst/>
              <a:rect l="l" t="t" r="r" b="b"/>
              <a:pathLst>
                <a:path w="1108216" h="513953">
                  <a:moveTo>
                    <a:pt x="41990" y="0"/>
                  </a:moveTo>
                  <a:lnTo>
                    <a:pt x="1066225" y="0"/>
                  </a:lnTo>
                  <a:cubicBezTo>
                    <a:pt x="1089416" y="0"/>
                    <a:pt x="1108216" y="18800"/>
                    <a:pt x="1108216" y="41990"/>
                  </a:cubicBezTo>
                  <a:lnTo>
                    <a:pt x="1108216" y="471963"/>
                  </a:lnTo>
                  <a:cubicBezTo>
                    <a:pt x="1108216" y="483100"/>
                    <a:pt x="1103792" y="493780"/>
                    <a:pt x="1095917" y="501655"/>
                  </a:cubicBezTo>
                  <a:cubicBezTo>
                    <a:pt x="1088042" y="509529"/>
                    <a:pt x="1077362" y="513953"/>
                    <a:pt x="1066225" y="513953"/>
                  </a:cubicBezTo>
                  <a:lnTo>
                    <a:pt x="41990" y="513953"/>
                  </a:lnTo>
                  <a:cubicBezTo>
                    <a:pt x="18800" y="513953"/>
                    <a:pt x="0" y="495154"/>
                    <a:pt x="0" y="471963"/>
                  </a:cubicBezTo>
                  <a:lnTo>
                    <a:pt x="0" y="41990"/>
                  </a:lnTo>
                  <a:cubicBezTo>
                    <a:pt x="0" y="30854"/>
                    <a:pt x="4424" y="20173"/>
                    <a:pt x="12299" y="12299"/>
                  </a:cubicBezTo>
                  <a:cubicBezTo>
                    <a:pt x="20173" y="4424"/>
                    <a:pt x="30854" y="0"/>
                    <a:pt x="41990" y="0"/>
                  </a:cubicBezTo>
                  <a:close/>
                </a:path>
              </a:pathLst>
            </a:custGeom>
            <a:blipFill>
              <a:blip r:embed="rId10"/>
              <a:stretch>
                <a:fillRect t="-89425"/>
              </a:stretch>
            </a:blipFill>
            <a:ln w="57150" cap="sq">
              <a:solidFill>
                <a:srgbClr val="FFFFFF"/>
              </a:solidFill>
              <a:prstDash val="solid"/>
              <a:miter/>
            </a:ln>
          </p:spPr>
          <p:txBody>
            <a:bodyPr/>
            <a:lstStyle/>
            <a:p>
              <a:endParaRPr lang="pl-PL"/>
            </a:p>
          </p:txBody>
        </p:sp>
      </p:grpSp>
      <p:grpSp>
        <p:nvGrpSpPr>
          <p:cNvPr id="15" name="Group 15"/>
          <p:cNvGrpSpPr/>
          <p:nvPr/>
        </p:nvGrpSpPr>
        <p:grpSpPr>
          <a:xfrm>
            <a:off x="1445907" y="2403315"/>
            <a:ext cx="7639374" cy="1176646"/>
            <a:chOff x="0" y="0"/>
            <a:chExt cx="10185833" cy="1568862"/>
          </a:xfrm>
        </p:grpSpPr>
        <p:sp>
          <p:nvSpPr>
            <p:cNvPr id="16" name="TextBox 16"/>
            <p:cNvSpPr txBox="1"/>
            <p:nvPr/>
          </p:nvSpPr>
          <p:spPr>
            <a:xfrm>
              <a:off x="0" y="-76200"/>
              <a:ext cx="9963518" cy="783167"/>
            </a:xfrm>
            <a:prstGeom prst="rect">
              <a:avLst/>
            </a:prstGeom>
          </p:spPr>
          <p:txBody>
            <a:bodyPr lIns="0" tIns="0" rIns="0" bIns="0" rtlCol="0" anchor="t">
              <a:spAutoFit/>
            </a:bodyPr>
            <a:lstStyle/>
            <a:p>
              <a:pPr algn="ctr">
                <a:lnSpc>
                  <a:spcPts val="4900"/>
                </a:lnSpc>
              </a:pPr>
              <a:r>
                <a:rPr lang="en-US" sz="3500" b="1" spc="210">
                  <a:solidFill>
                    <a:srgbClr val="FFFFFF"/>
                  </a:solidFill>
                  <a:latin typeface="Lato Bold"/>
                  <a:ea typeface="Lato Bold"/>
                  <a:cs typeface="Lato Bold"/>
                  <a:sym typeface="Lato Bold"/>
                </a:rPr>
                <a:t>Facebook</a:t>
              </a:r>
            </a:p>
          </p:txBody>
        </p:sp>
        <p:sp>
          <p:nvSpPr>
            <p:cNvPr id="17" name="TextBox 17"/>
            <p:cNvSpPr txBox="1"/>
            <p:nvPr/>
          </p:nvSpPr>
          <p:spPr>
            <a:xfrm>
              <a:off x="0" y="785695"/>
              <a:ext cx="10185833" cy="783167"/>
            </a:xfrm>
            <a:prstGeom prst="rect">
              <a:avLst/>
            </a:prstGeom>
          </p:spPr>
          <p:txBody>
            <a:bodyPr lIns="0" tIns="0" rIns="0" bIns="0" rtlCol="0" anchor="t">
              <a:spAutoFit/>
            </a:bodyPr>
            <a:lstStyle/>
            <a:p>
              <a:pPr algn="ctr">
                <a:lnSpc>
                  <a:spcPts val="4900"/>
                </a:lnSpc>
              </a:pPr>
              <a:r>
                <a:rPr lang="en-US" sz="3500">
                  <a:solidFill>
                    <a:srgbClr val="FFFFFF"/>
                  </a:solidFill>
                  <a:latin typeface="Lato"/>
                  <a:ea typeface="Lato"/>
                  <a:cs typeface="Lato"/>
                  <a:sym typeface="Lato"/>
                </a:rPr>
                <a:t>ESN Politechnika Wroclawska</a:t>
              </a:r>
            </a:p>
          </p:txBody>
        </p:sp>
      </p:grpSp>
      <p:sp>
        <p:nvSpPr>
          <p:cNvPr id="18" name="TextBox 18"/>
          <p:cNvSpPr txBox="1"/>
          <p:nvPr/>
        </p:nvSpPr>
        <p:spPr>
          <a:xfrm>
            <a:off x="1445907" y="1118331"/>
            <a:ext cx="4701406"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Social media</a:t>
            </a:r>
          </a:p>
        </p:txBody>
      </p:sp>
      <p:grpSp>
        <p:nvGrpSpPr>
          <p:cNvPr id="19" name="Group 19"/>
          <p:cNvGrpSpPr/>
          <p:nvPr/>
        </p:nvGrpSpPr>
        <p:grpSpPr>
          <a:xfrm>
            <a:off x="9599307" y="2403315"/>
            <a:ext cx="6846020" cy="1164579"/>
            <a:chOff x="0" y="0"/>
            <a:chExt cx="9128027" cy="1552772"/>
          </a:xfrm>
        </p:grpSpPr>
        <p:sp>
          <p:nvSpPr>
            <p:cNvPr id="20" name="TextBox 20"/>
            <p:cNvSpPr txBox="1"/>
            <p:nvPr/>
          </p:nvSpPr>
          <p:spPr>
            <a:xfrm>
              <a:off x="0" y="-76200"/>
              <a:ext cx="8928800" cy="783167"/>
            </a:xfrm>
            <a:prstGeom prst="rect">
              <a:avLst/>
            </a:prstGeom>
          </p:spPr>
          <p:txBody>
            <a:bodyPr lIns="0" tIns="0" rIns="0" bIns="0" rtlCol="0" anchor="t">
              <a:spAutoFit/>
            </a:bodyPr>
            <a:lstStyle/>
            <a:p>
              <a:pPr algn="ctr">
                <a:lnSpc>
                  <a:spcPts val="4900"/>
                </a:lnSpc>
              </a:pPr>
              <a:r>
                <a:rPr lang="en-US" sz="3500" b="1" spc="210">
                  <a:solidFill>
                    <a:srgbClr val="FFFFFF"/>
                  </a:solidFill>
                  <a:latin typeface="Lato Bold"/>
                  <a:ea typeface="Lato Bold"/>
                  <a:cs typeface="Lato Bold"/>
                  <a:sym typeface="Lato Bold"/>
                </a:rPr>
                <a:t>Instagram</a:t>
              </a:r>
            </a:p>
          </p:txBody>
        </p:sp>
        <p:sp>
          <p:nvSpPr>
            <p:cNvPr id="21" name="TextBox 21"/>
            <p:cNvSpPr txBox="1"/>
            <p:nvPr/>
          </p:nvSpPr>
          <p:spPr>
            <a:xfrm>
              <a:off x="0" y="769606"/>
              <a:ext cx="9128027" cy="783167"/>
            </a:xfrm>
            <a:prstGeom prst="rect">
              <a:avLst/>
            </a:prstGeom>
          </p:spPr>
          <p:txBody>
            <a:bodyPr lIns="0" tIns="0" rIns="0" bIns="0" rtlCol="0" anchor="t">
              <a:spAutoFit/>
            </a:bodyPr>
            <a:lstStyle/>
            <a:p>
              <a:pPr algn="ctr">
                <a:lnSpc>
                  <a:spcPts val="4900"/>
                </a:lnSpc>
              </a:pPr>
              <a:r>
                <a:rPr lang="en-US" sz="3500">
                  <a:solidFill>
                    <a:srgbClr val="FFFFFF"/>
                  </a:solidFill>
                  <a:latin typeface="Lato"/>
                  <a:ea typeface="Lato"/>
                  <a:cs typeface="Lato"/>
                  <a:sym typeface="Lato"/>
                </a:rPr>
                <a:t>@esnpwr</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AEEF">
                <a:alpha val="84706"/>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060775" y="1476097"/>
            <a:ext cx="10166449" cy="742950"/>
          </a:xfrm>
          <a:prstGeom prst="rect">
            <a:avLst/>
          </a:prstGeom>
        </p:spPr>
        <p:txBody>
          <a:bodyPr lIns="0" tIns="0" rIns="0" bIns="0" rtlCol="0" anchor="t">
            <a:spAutoFit/>
          </a:bodyPr>
          <a:lstStyle/>
          <a:p>
            <a:pPr algn="just">
              <a:lnSpc>
                <a:spcPts val="5820"/>
              </a:lnSpc>
            </a:pPr>
            <a:r>
              <a:rPr lang="en-US" sz="4850" spc="71">
                <a:solidFill>
                  <a:srgbClr val="FFFFFF"/>
                </a:solidFill>
                <a:latin typeface="Lato"/>
                <a:ea typeface="Lato"/>
                <a:cs typeface="Lato"/>
                <a:sym typeface="Lato"/>
              </a:rPr>
              <a:t>Feel free to reach out to us anytime!</a:t>
            </a:r>
          </a:p>
        </p:txBody>
      </p:sp>
      <p:grpSp>
        <p:nvGrpSpPr>
          <p:cNvPr id="7" name="Group 7"/>
          <p:cNvGrpSpPr/>
          <p:nvPr/>
        </p:nvGrpSpPr>
        <p:grpSpPr>
          <a:xfrm>
            <a:off x="1676487" y="3323947"/>
            <a:ext cx="14433253" cy="3639106"/>
            <a:chOff x="0" y="0"/>
            <a:chExt cx="19244337" cy="4852141"/>
          </a:xfrm>
        </p:grpSpPr>
        <p:sp>
          <p:nvSpPr>
            <p:cNvPr id="8" name="TextBox 8"/>
            <p:cNvSpPr txBox="1"/>
            <p:nvPr/>
          </p:nvSpPr>
          <p:spPr>
            <a:xfrm>
              <a:off x="3179051" y="0"/>
              <a:ext cx="5435974" cy="1790700"/>
            </a:xfrm>
            <a:prstGeom prst="rect">
              <a:avLst/>
            </a:prstGeom>
          </p:spPr>
          <p:txBody>
            <a:bodyPr lIns="0" tIns="0" rIns="0" bIns="0" rtlCol="0" anchor="t">
              <a:spAutoFit/>
            </a:bodyPr>
            <a:lstStyle/>
            <a:p>
              <a:pPr algn="ctr">
                <a:lnSpc>
                  <a:spcPts val="3540"/>
                </a:lnSpc>
              </a:pPr>
              <a:r>
                <a:rPr lang="en-US" sz="2950" b="1" spc="41">
                  <a:solidFill>
                    <a:srgbClr val="FFFFFF"/>
                  </a:solidFill>
                  <a:latin typeface="Lato Bold"/>
                  <a:ea typeface="Lato Bold"/>
                  <a:cs typeface="Lato Bold"/>
                  <a:sym typeface="Lato Bold"/>
                </a:rPr>
                <a:t>Radek Pławecki</a:t>
              </a:r>
            </a:p>
            <a:p>
              <a:pPr algn="ctr">
                <a:lnSpc>
                  <a:spcPts val="3540"/>
                </a:lnSpc>
              </a:pPr>
              <a:r>
                <a:rPr lang="en-US" sz="2950" spc="41">
                  <a:solidFill>
                    <a:srgbClr val="FFFFFF"/>
                  </a:solidFill>
                  <a:latin typeface="Lato"/>
                  <a:ea typeface="Lato"/>
                  <a:cs typeface="Lato"/>
                  <a:sym typeface="Lato"/>
                </a:rPr>
                <a:t>President</a:t>
              </a:r>
            </a:p>
            <a:p>
              <a:pPr algn="ctr">
                <a:lnSpc>
                  <a:spcPts val="3540"/>
                </a:lnSpc>
              </a:pPr>
              <a:r>
                <a:rPr lang="en-US" sz="2950" u="sng" spc="43">
                  <a:solidFill>
                    <a:srgbClr val="FFFFFF"/>
                  </a:solidFill>
                  <a:latin typeface="Lato"/>
                  <a:ea typeface="Lato"/>
                  <a:cs typeface="Lato"/>
                  <a:sym typeface="Lato"/>
                </a:rPr>
                <a:t>president.pwr@esn.pl</a:t>
              </a:r>
            </a:p>
          </p:txBody>
        </p:sp>
        <p:sp>
          <p:nvSpPr>
            <p:cNvPr id="9" name="TextBox 9"/>
            <p:cNvSpPr txBox="1"/>
            <p:nvPr/>
          </p:nvSpPr>
          <p:spPr>
            <a:xfrm>
              <a:off x="0" y="3061441"/>
              <a:ext cx="4978284" cy="1790700"/>
            </a:xfrm>
            <a:prstGeom prst="rect">
              <a:avLst/>
            </a:prstGeom>
          </p:spPr>
          <p:txBody>
            <a:bodyPr wrap="square" lIns="0" tIns="0" rIns="0" bIns="0" rtlCol="0" anchor="t">
              <a:spAutoFit/>
            </a:bodyPr>
            <a:lstStyle/>
            <a:p>
              <a:pPr algn="ctr">
                <a:lnSpc>
                  <a:spcPts val="3540"/>
                </a:lnSpc>
              </a:pPr>
              <a:r>
                <a:rPr lang="en-US" sz="2950" b="1" spc="41" dirty="0" err="1">
                  <a:solidFill>
                    <a:srgbClr val="FFFFFF"/>
                  </a:solidFill>
                  <a:latin typeface="Lato Bold"/>
                  <a:ea typeface="Lato Bold"/>
                  <a:cs typeface="Lato Bold"/>
                  <a:sym typeface="Lato Bold"/>
                </a:rPr>
                <a:t>Jagoda</a:t>
              </a:r>
              <a:r>
                <a:rPr lang="en-US" sz="2950" b="1" spc="41" dirty="0">
                  <a:solidFill>
                    <a:srgbClr val="FFFFFF"/>
                  </a:solidFill>
                  <a:latin typeface="Lato Bold"/>
                  <a:ea typeface="Lato Bold"/>
                  <a:cs typeface="Lato Bold"/>
                  <a:sym typeface="Lato Bold"/>
                </a:rPr>
                <a:t> </a:t>
              </a:r>
              <a:r>
                <a:rPr lang="en-US" sz="2950" b="1" spc="41" dirty="0" err="1">
                  <a:solidFill>
                    <a:srgbClr val="FFFFFF"/>
                  </a:solidFill>
                  <a:latin typeface="Lato Bold"/>
                  <a:ea typeface="Lato Bold"/>
                  <a:cs typeface="Lato Bold"/>
                  <a:sym typeface="Lato Bold"/>
                </a:rPr>
                <a:t>Błaż</a:t>
              </a:r>
              <a:endParaRPr lang="en-US" sz="2950" b="1" spc="41" dirty="0">
                <a:solidFill>
                  <a:srgbClr val="FFFFFF"/>
                </a:solidFill>
                <a:latin typeface="Lato Bold"/>
                <a:ea typeface="Lato Bold"/>
                <a:cs typeface="Lato Bold"/>
                <a:sym typeface="Lato Bold"/>
              </a:endParaRPr>
            </a:p>
            <a:p>
              <a:pPr algn="ctr">
                <a:lnSpc>
                  <a:spcPts val="3540"/>
                </a:lnSpc>
              </a:pPr>
              <a:r>
                <a:rPr lang="en-US" sz="2950" spc="41" dirty="0">
                  <a:solidFill>
                    <a:srgbClr val="FFFFFF"/>
                  </a:solidFill>
                  <a:latin typeface="Lato"/>
                  <a:ea typeface="Lato"/>
                  <a:cs typeface="Lato"/>
                  <a:sym typeface="Lato"/>
                </a:rPr>
                <a:t>Treasurer</a:t>
              </a:r>
            </a:p>
            <a:p>
              <a:pPr algn="ctr">
                <a:lnSpc>
                  <a:spcPts val="3540"/>
                </a:lnSpc>
              </a:pPr>
              <a:r>
                <a:rPr lang="en-US" sz="2950" u="sng" spc="43" dirty="0">
                  <a:solidFill>
                    <a:srgbClr val="FFFFFF"/>
                  </a:solidFill>
                  <a:latin typeface="Lato"/>
                  <a:ea typeface="Lato"/>
                  <a:cs typeface="Lato"/>
                  <a:sym typeface="Lato"/>
                </a:rPr>
                <a:t>treasurer.pwr@esn.pl</a:t>
              </a:r>
            </a:p>
          </p:txBody>
        </p:sp>
        <p:sp>
          <p:nvSpPr>
            <p:cNvPr id="10" name="TextBox 10"/>
            <p:cNvSpPr txBox="1"/>
            <p:nvPr/>
          </p:nvSpPr>
          <p:spPr>
            <a:xfrm>
              <a:off x="8084823" y="3061441"/>
              <a:ext cx="3743722" cy="1790700"/>
            </a:xfrm>
            <a:prstGeom prst="rect">
              <a:avLst/>
            </a:prstGeom>
          </p:spPr>
          <p:txBody>
            <a:bodyPr lIns="0" tIns="0" rIns="0" bIns="0" rtlCol="0" anchor="t">
              <a:spAutoFit/>
            </a:bodyPr>
            <a:lstStyle/>
            <a:p>
              <a:pPr algn="ctr">
                <a:lnSpc>
                  <a:spcPts val="3540"/>
                </a:lnSpc>
              </a:pPr>
              <a:r>
                <a:rPr lang="en-US" sz="2950" b="1" spc="41">
                  <a:solidFill>
                    <a:srgbClr val="FFFFFF"/>
                  </a:solidFill>
                  <a:latin typeface="Lato Bold"/>
                  <a:ea typeface="Lato Bold"/>
                  <a:cs typeface="Lato Bold"/>
                  <a:sym typeface="Lato Bold"/>
                </a:rPr>
                <a:t>Ola Kaniewska</a:t>
              </a:r>
            </a:p>
            <a:p>
              <a:pPr algn="ctr">
                <a:lnSpc>
                  <a:spcPts val="3540"/>
                </a:lnSpc>
              </a:pPr>
              <a:r>
                <a:rPr lang="en-US" sz="2950" spc="41">
                  <a:solidFill>
                    <a:srgbClr val="FFFFFF"/>
                  </a:solidFill>
                  <a:latin typeface="Lato"/>
                  <a:ea typeface="Lato"/>
                  <a:cs typeface="Lato"/>
                  <a:sym typeface="Lato"/>
                </a:rPr>
                <a:t>Project Manager</a:t>
              </a:r>
            </a:p>
            <a:p>
              <a:pPr algn="ctr">
                <a:lnSpc>
                  <a:spcPts val="3540"/>
                </a:lnSpc>
              </a:pPr>
              <a:r>
                <a:rPr lang="en-US" sz="2950" u="sng" spc="43">
                  <a:solidFill>
                    <a:srgbClr val="FFFFFF"/>
                  </a:solidFill>
                  <a:latin typeface="Lato"/>
                  <a:ea typeface="Lato"/>
                  <a:cs typeface="Lato"/>
                  <a:sym typeface="Lato"/>
                </a:rPr>
                <a:t>pm.pwr@esn.pl</a:t>
              </a:r>
            </a:p>
          </p:txBody>
        </p:sp>
        <p:sp>
          <p:nvSpPr>
            <p:cNvPr id="11" name="TextBox 11"/>
            <p:cNvSpPr txBox="1"/>
            <p:nvPr/>
          </p:nvSpPr>
          <p:spPr>
            <a:xfrm>
              <a:off x="10598213" y="0"/>
              <a:ext cx="6136104" cy="1790700"/>
            </a:xfrm>
            <a:prstGeom prst="rect">
              <a:avLst/>
            </a:prstGeom>
          </p:spPr>
          <p:txBody>
            <a:bodyPr lIns="0" tIns="0" rIns="0" bIns="0" rtlCol="0" anchor="t">
              <a:spAutoFit/>
            </a:bodyPr>
            <a:lstStyle/>
            <a:p>
              <a:pPr algn="ctr">
                <a:lnSpc>
                  <a:spcPts val="3540"/>
                </a:lnSpc>
              </a:pPr>
              <a:r>
                <a:rPr lang="en-US" sz="2950" b="1" spc="41">
                  <a:solidFill>
                    <a:srgbClr val="FFFFFF"/>
                  </a:solidFill>
                  <a:latin typeface="Lato Bold"/>
                  <a:ea typeface="Lato Bold"/>
                  <a:cs typeface="Lato Bold"/>
                  <a:sym typeface="Lato Bold"/>
                </a:rPr>
                <a:t>Anna Lejczak</a:t>
              </a:r>
            </a:p>
            <a:p>
              <a:pPr algn="ctr">
                <a:lnSpc>
                  <a:spcPts val="3540"/>
                </a:lnSpc>
              </a:pPr>
              <a:r>
                <a:rPr lang="en-US" sz="2950" spc="41">
                  <a:solidFill>
                    <a:srgbClr val="FFFFFF"/>
                  </a:solidFill>
                  <a:latin typeface="Lato"/>
                  <a:ea typeface="Lato"/>
                  <a:cs typeface="Lato"/>
                  <a:sym typeface="Lato"/>
                </a:rPr>
                <a:t>Communication Manager</a:t>
              </a:r>
            </a:p>
            <a:p>
              <a:pPr algn="ctr">
                <a:lnSpc>
                  <a:spcPts val="3540"/>
                </a:lnSpc>
              </a:pPr>
              <a:r>
                <a:rPr lang="en-US" sz="2950" u="sng" spc="43">
                  <a:solidFill>
                    <a:srgbClr val="FFFFFF"/>
                  </a:solidFill>
                  <a:latin typeface="Lato"/>
                  <a:ea typeface="Lato"/>
                  <a:cs typeface="Lato"/>
                  <a:sym typeface="Lato"/>
                </a:rPr>
                <a:t>pr.pwr@esn.pl</a:t>
              </a:r>
            </a:p>
          </p:txBody>
        </p:sp>
        <p:sp>
          <p:nvSpPr>
            <p:cNvPr id="12" name="TextBox 12"/>
            <p:cNvSpPr txBox="1"/>
            <p:nvPr/>
          </p:nvSpPr>
          <p:spPr>
            <a:xfrm>
              <a:off x="15488907" y="3061441"/>
              <a:ext cx="3755430" cy="1790700"/>
            </a:xfrm>
            <a:prstGeom prst="rect">
              <a:avLst/>
            </a:prstGeom>
          </p:spPr>
          <p:txBody>
            <a:bodyPr lIns="0" tIns="0" rIns="0" bIns="0" rtlCol="0" anchor="t">
              <a:spAutoFit/>
            </a:bodyPr>
            <a:lstStyle/>
            <a:p>
              <a:pPr algn="ctr">
                <a:lnSpc>
                  <a:spcPts val="3540"/>
                </a:lnSpc>
              </a:pPr>
              <a:r>
                <a:rPr lang="en-US" sz="2950" b="1" spc="41">
                  <a:solidFill>
                    <a:srgbClr val="FFFFFF"/>
                  </a:solidFill>
                  <a:latin typeface="Lato Bold"/>
                  <a:ea typeface="Lato Bold"/>
                  <a:cs typeface="Lato Bold"/>
                  <a:sym typeface="Lato Bold"/>
                </a:rPr>
                <a:t>Maja Łubczonek</a:t>
              </a:r>
            </a:p>
            <a:p>
              <a:pPr algn="ctr">
                <a:lnSpc>
                  <a:spcPts val="3540"/>
                </a:lnSpc>
              </a:pPr>
              <a:r>
                <a:rPr lang="en-US" sz="2950" spc="41">
                  <a:solidFill>
                    <a:srgbClr val="FFFFFF"/>
                  </a:solidFill>
                  <a:latin typeface="Lato"/>
                  <a:ea typeface="Lato"/>
                  <a:cs typeface="Lato"/>
                  <a:sym typeface="Lato"/>
                </a:rPr>
                <a:t>HR Manager</a:t>
              </a:r>
            </a:p>
            <a:p>
              <a:pPr algn="ctr">
                <a:lnSpc>
                  <a:spcPts val="3540"/>
                </a:lnSpc>
              </a:pPr>
              <a:r>
                <a:rPr lang="en-US" sz="2950" u="sng" spc="43">
                  <a:solidFill>
                    <a:srgbClr val="FFFFFF"/>
                  </a:solidFill>
                  <a:latin typeface="Lato"/>
                  <a:ea typeface="Lato"/>
                  <a:cs typeface="Lato"/>
                  <a:sym typeface="Lato"/>
                </a:rPr>
                <a:t>hr.pwr@esn.pl</a:t>
              </a:r>
            </a:p>
          </p:txBody>
        </p:sp>
      </p:grpSp>
      <p:sp>
        <p:nvSpPr>
          <p:cNvPr id="13" name="TextBox 13"/>
          <p:cNvSpPr txBox="1"/>
          <p:nvPr/>
        </p:nvSpPr>
        <p:spPr>
          <a:xfrm>
            <a:off x="1449102" y="8058150"/>
            <a:ext cx="15389796" cy="1200150"/>
          </a:xfrm>
          <a:prstGeom prst="rect">
            <a:avLst/>
          </a:prstGeom>
        </p:spPr>
        <p:txBody>
          <a:bodyPr lIns="0" tIns="0" rIns="0" bIns="0" rtlCol="0" anchor="t">
            <a:spAutoFit/>
          </a:bodyPr>
          <a:lstStyle/>
          <a:p>
            <a:pPr algn="just">
              <a:lnSpc>
                <a:spcPts val="9425"/>
              </a:lnSpc>
            </a:pPr>
            <a:r>
              <a:rPr lang="en-US" sz="7854" b="1" spc="235">
                <a:solidFill>
                  <a:srgbClr val="FFFFFF"/>
                </a:solidFill>
                <a:latin typeface="Lato Bold"/>
                <a:ea typeface="Lato Bold"/>
                <a:cs typeface="Lato Bold"/>
                <a:sym typeface="Lato Bold"/>
              </a:rPr>
              <a:t>We are the Erasmus Generation!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2E3192">
                <a:alpha val="84706"/>
              </a:srgbClr>
            </a:solidFill>
            <a:ln cap="sq">
              <a:noFill/>
              <a:prstDash val="solid"/>
              <a:miter/>
            </a:ln>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sp>
        <p:nvSpPr>
          <p:cNvPr id="7" name="TextBox 7"/>
          <p:cNvSpPr txBox="1"/>
          <p:nvPr/>
        </p:nvSpPr>
        <p:spPr>
          <a:xfrm>
            <a:off x="1445907" y="1118331"/>
            <a:ext cx="3583186"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Our Board</a:t>
            </a:r>
          </a:p>
        </p:txBody>
      </p:sp>
      <p:grpSp>
        <p:nvGrpSpPr>
          <p:cNvPr id="8" name="Group 8"/>
          <p:cNvGrpSpPr/>
          <p:nvPr/>
        </p:nvGrpSpPr>
        <p:grpSpPr>
          <a:xfrm>
            <a:off x="1067563" y="3342990"/>
            <a:ext cx="2581572" cy="3293954"/>
            <a:chOff x="0" y="0"/>
            <a:chExt cx="812800" cy="1037092"/>
          </a:xfrm>
        </p:grpSpPr>
        <p:sp>
          <p:nvSpPr>
            <p:cNvPr id="9" name="Freeform 9"/>
            <p:cNvSpPr/>
            <p:nvPr/>
          </p:nvSpPr>
          <p:spPr>
            <a:xfrm>
              <a:off x="0" y="0"/>
              <a:ext cx="812800" cy="1037092"/>
            </a:xfrm>
            <a:custGeom>
              <a:avLst/>
              <a:gdLst/>
              <a:ahLst/>
              <a:cxnLst/>
              <a:rect l="l" t="t" r="r" b="b"/>
              <a:pathLst>
                <a:path w="812800" h="1037092">
                  <a:moveTo>
                    <a:pt x="59978" y="0"/>
                  </a:moveTo>
                  <a:lnTo>
                    <a:pt x="752822" y="0"/>
                  </a:lnTo>
                  <a:cubicBezTo>
                    <a:pt x="768729" y="0"/>
                    <a:pt x="783985" y="6319"/>
                    <a:pt x="795233" y="17567"/>
                  </a:cubicBezTo>
                  <a:cubicBezTo>
                    <a:pt x="806481" y="28815"/>
                    <a:pt x="812800" y="44071"/>
                    <a:pt x="812800" y="59978"/>
                  </a:cubicBezTo>
                  <a:lnTo>
                    <a:pt x="812800" y="977113"/>
                  </a:lnTo>
                  <a:cubicBezTo>
                    <a:pt x="812800" y="993020"/>
                    <a:pt x="806481" y="1008276"/>
                    <a:pt x="795233" y="1019524"/>
                  </a:cubicBezTo>
                  <a:cubicBezTo>
                    <a:pt x="783985" y="1030772"/>
                    <a:pt x="768729" y="1037092"/>
                    <a:pt x="752822" y="1037092"/>
                  </a:cubicBezTo>
                  <a:lnTo>
                    <a:pt x="59978" y="1037092"/>
                  </a:lnTo>
                  <a:cubicBezTo>
                    <a:pt x="44071" y="1037092"/>
                    <a:pt x="28815" y="1030772"/>
                    <a:pt x="17567" y="1019524"/>
                  </a:cubicBezTo>
                  <a:cubicBezTo>
                    <a:pt x="6319" y="1008276"/>
                    <a:pt x="0" y="993020"/>
                    <a:pt x="0" y="977113"/>
                  </a:cubicBezTo>
                  <a:lnTo>
                    <a:pt x="0" y="59978"/>
                  </a:lnTo>
                  <a:cubicBezTo>
                    <a:pt x="0" y="44071"/>
                    <a:pt x="6319" y="28815"/>
                    <a:pt x="17567" y="17567"/>
                  </a:cubicBezTo>
                  <a:cubicBezTo>
                    <a:pt x="28815" y="6319"/>
                    <a:pt x="44071" y="0"/>
                    <a:pt x="59978" y="0"/>
                  </a:cubicBezTo>
                  <a:close/>
                </a:path>
              </a:pathLst>
            </a:custGeom>
            <a:blipFill>
              <a:blip r:embed="rId5"/>
              <a:stretch>
                <a:fillRect l="-41983" r="-49528"/>
              </a:stretch>
            </a:blipFill>
            <a:ln w="57150" cap="sq">
              <a:solidFill>
                <a:srgbClr val="FFFFFF"/>
              </a:solidFill>
              <a:prstDash val="solid"/>
              <a:miter/>
            </a:ln>
          </p:spPr>
          <p:txBody>
            <a:bodyPr/>
            <a:lstStyle/>
            <a:p>
              <a:endParaRPr lang="pl-PL"/>
            </a:p>
          </p:txBody>
        </p:sp>
      </p:grpSp>
      <p:grpSp>
        <p:nvGrpSpPr>
          <p:cNvPr id="10" name="Group 10"/>
          <p:cNvGrpSpPr/>
          <p:nvPr/>
        </p:nvGrpSpPr>
        <p:grpSpPr>
          <a:xfrm>
            <a:off x="7741361" y="3342990"/>
            <a:ext cx="2581572" cy="3293954"/>
            <a:chOff x="0" y="0"/>
            <a:chExt cx="812800" cy="1037092"/>
          </a:xfrm>
        </p:grpSpPr>
        <p:sp>
          <p:nvSpPr>
            <p:cNvPr id="11" name="Freeform 11"/>
            <p:cNvSpPr/>
            <p:nvPr/>
          </p:nvSpPr>
          <p:spPr>
            <a:xfrm>
              <a:off x="0" y="0"/>
              <a:ext cx="812800" cy="1037092"/>
            </a:xfrm>
            <a:custGeom>
              <a:avLst/>
              <a:gdLst/>
              <a:ahLst/>
              <a:cxnLst/>
              <a:rect l="l" t="t" r="r" b="b"/>
              <a:pathLst>
                <a:path w="812800" h="1037092">
                  <a:moveTo>
                    <a:pt x="59978" y="0"/>
                  </a:moveTo>
                  <a:lnTo>
                    <a:pt x="752822" y="0"/>
                  </a:lnTo>
                  <a:cubicBezTo>
                    <a:pt x="768729" y="0"/>
                    <a:pt x="783985" y="6319"/>
                    <a:pt x="795233" y="17567"/>
                  </a:cubicBezTo>
                  <a:cubicBezTo>
                    <a:pt x="806481" y="28815"/>
                    <a:pt x="812800" y="44071"/>
                    <a:pt x="812800" y="59978"/>
                  </a:cubicBezTo>
                  <a:lnTo>
                    <a:pt x="812800" y="977113"/>
                  </a:lnTo>
                  <a:cubicBezTo>
                    <a:pt x="812800" y="993020"/>
                    <a:pt x="806481" y="1008276"/>
                    <a:pt x="795233" y="1019524"/>
                  </a:cubicBezTo>
                  <a:cubicBezTo>
                    <a:pt x="783985" y="1030772"/>
                    <a:pt x="768729" y="1037092"/>
                    <a:pt x="752822" y="1037092"/>
                  </a:cubicBezTo>
                  <a:lnTo>
                    <a:pt x="59978" y="1037092"/>
                  </a:lnTo>
                  <a:cubicBezTo>
                    <a:pt x="44071" y="1037092"/>
                    <a:pt x="28815" y="1030772"/>
                    <a:pt x="17567" y="1019524"/>
                  </a:cubicBezTo>
                  <a:cubicBezTo>
                    <a:pt x="6319" y="1008276"/>
                    <a:pt x="0" y="993020"/>
                    <a:pt x="0" y="977113"/>
                  </a:cubicBezTo>
                  <a:lnTo>
                    <a:pt x="0" y="59978"/>
                  </a:lnTo>
                  <a:cubicBezTo>
                    <a:pt x="0" y="44071"/>
                    <a:pt x="6319" y="28815"/>
                    <a:pt x="17567" y="17567"/>
                  </a:cubicBezTo>
                  <a:cubicBezTo>
                    <a:pt x="28815" y="6319"/>
                    <a:pt x="44071" y="0"/>
                    <a:pt x="59978" y="0"/>
                  </a:cubicBezTo>
                  <a:close/>
                </a:path>
              </a:pathLst>
            </a:custGeom>
            <a:blipFill>
              <a:blip r:embed="rId6"/>
              <a:stretch>
                <a:fillRect l="-52043" r="-39468"/>
              </a:stretch>
            </a:blipFill>
            <a:ln w="57150" cap="sq">
              <a:solidFill>
                <a:srgbClr val="FFFFFF"/>
              </a:solidFill>
              <a:prstDash val="solid"/>
              <a:miter/>
            </a:ln>
          </p:spPr>
          <p:txBody>
            <a:bodyPr/>
            <a:lstStyle/>
            <a:p>
              <a:endParaRPr lang="pl-PL"/>
            </a:p>
          </p:txBody>
        </p:sp>
      </p:grpSp>
      <p:grpSp>
        <p:nvGrpSpPr>
          <p:cNvPr id="12" name="Group 12"/>
          <p:cNvGrpSpPr/>
          <p:nvPr/>
        </p:nvGrpSpPr>
        <p:grpSpPr>
          <a:xfrm>
            <a:off x="4370713" y="3342990"/>
            <a:ext cx="2581572" cy="3293954"/>
            <a:chOff x="0" y="0"/>
            <a:chExt cx="812800" cy="1037092"/>
          </a:xfrm>
        </p:grpSpPr>
        <p:sp>
          <p:nvSpPr>
            <p:cNvPr id="13" name="Freeform 13"/>
            <p:cNvSpPr/>
            <p:nvPr/>
          </p:nvSpPr>
          <p:spPr>
            <a:xfrm>
              <a:off x="0" y="0"/>
              <a:ext cx="812800" cy="1037092"/>
            </a:xfrm>
            <a:custGeom>
              <a:avLst/>
              <a:gdLst/>
              <a:ahLst/>
              <a:cxnLst/>
              <a:rect l="l" t="t" r="r" b="b"/>
              <a:pathLst>
                <a:path w="812800" h="1037092">
                  <a:moveTo>
                    <a:pt x="59978" y="0"/>
                  </a:moveTo>
                  <a:lnTo>
                    <a:pt x="752822" y="0"/>
                  </a:lnTo>
                  <a:cubicBezTo>
                    <a:pt x="768729" y="0"/>
                    <a:pt x="783985" y="6319"/>
                    <a:pt x="795233" y="17567"/>
                  </a:cubicBezTo>
                  <a:cubicBezTo>
                    <a:pt x="806481" y="28815"/>
                    <a:pt x="812800" y="44071"/>
                    <a:pt x="812800" y="59978"/>
                  </a:cubicBezTo>
                  <a:lnTo>
                    <a:pt x="812800" y="977113"/>
                  </a:lnTo>
                  <a:cubicBezTo>
                    <a:pt x="812800" y="993020"/>
                    <a:pt x="806481" y="1008276"/>
                    <a:pt x="795233" y="1019524"/>
                  </a:cubicBezTo>
                  <a:cubicBezTo>
                    <a:pt x="783985" y="1030772"/>
                    <a:pt x="768729" y="1037092"/>
                    <a:pt x="752822" y="1037092"/>
                  </a:cubicBezTo>
                  <a:lnTo>
                    <a:pt x="59978" y="1037092"/>
                  </a:lnTo>
                  <a:cubicBezTo>
                    <a:pt x="44071" y="1037092"/>
                    <a:pt x="28815" y="1030772"/>
                    <a:pt x="17567" y="1019524"/>
                  </a:cubicBezTo>
                  <a:cubicBezTo>
                    <a:pt x="6319" y="1008276"/>
                    <a:pt x="0" y="993020"/>
                    <a:pt x="0" y="977113"/>
                  </a:cubicBezTo>
                  <a:lnTo>
                    <a:pt x="0" y="59978"/>
                  </a:lnTo>
                  <a:cubicBezTo>
                    <a:pt x="0" y="44071"/>
                    <a:pt x="6319" y="28815"/>
                    <a:pt x="17567" y="17567"/>
                  </a:cubicBezTo>
                  <a:cubicBezTo>
                    <a:pt x="28815" y="6319"/>
                    <a:pt x="44071" y="0"/>
                    <a:pt x="59978" y="0"/>
                  </a:cubicBezTo>
                  <a:close/>
                </a:path>
              </a:pathLst>
            </a:custGeom>
            <a:blipFill>
              <a:blip r:embed="rId7"/>
              <a:stretch>
                <a:fillRect l="-47013" r="-44498"/>
              </a:stretch>
            </a:blipFill>
            <a:ln w="57150" cap="sq">
              <a:solidFill>
                <a:srgbClr val="FFFFFF"/>
              </a:solidFill>
              <a:prstDash val="solid"/>
              <a:miter/>
            </a:ln>
          </p:spPr>
          <p:txBody>
            <a:bodyPr/>
            <a:lstStyle/>
            <a:p>
              <a:endParaRPr lang="pl-PL"/>
            </a:p>
          </p:txBody>
        </p:sp>
      </p:grpSp>
      <p:grpSp>
        <p:nvGrpSpPr>
          <p:cNvPr id="14" name="Group 14"/>
          <p:cNvGrpSpPr/>
          <p:nvPr/>
        </p:nvGrpSpPr>
        <p:grpSpPr>
          <a:xfrm>
            <a:off x="11042941" y="3342990"/>
            <a:ext cx="2581572" cy="3293954"/>
            <a:chOff x="0" y="0"/>
            <a:chExt cx="812800" cy="1037092"/>
          </a:xfrm>
        </p:grpSpPr>
        <p:sp>
          <p:nvSpPr>
            <p:cNvPr id="15" name="Freeform 15"/>
            <p:cNvSpPr/>
            <p:nvPr/>
          </p:nvSpPr>
          <p:spPr>
            <a:xfrm>
              <a:off x="0" y="0"/>
              <a:ext cx="812800" cy="1037092"/>
            </a:xfrm>
            <a:custGeom>
              <a:avLst/>
              <a:gdLst/>
              <a:ahLst/>
              <a:cxnLst/>
              <a:rect l="l" t="t" r="r" b="b"/>
              <a:pathLst>
                <a:path w="812800" h="1037092">
                  <a:moveTo>
                    <a:pt x="59978" y="0"/>
                  </a:moveTo>
                  <a:lnTo>
                    <a:pt x="752822" y="0"/>
                  </a:lnTo>
                  <a:cubicBezTo>
                    <a:pt x="768729" y="0"/>
                    <a:pt x="783985" y="6319"/>
                    <a:pt x="795233" y="17567"/>
                  </a:cubicBezTo>
                  <a:cubicBezTo>
                    <a:pt x="806481" y="28815"/>
                    <a:pt x="812800" y="44071"/>
                    <a:pt x="812800" y="59978"/>
                  </a:cubicBezTo>
                  <a:lnTo>
                    <a:pt x="812800" y="977113"/>
                  </a:lnTo>
                  <a:cubicBezTo>
                    <a:pt x="812800" y="993020"/>
                    <a:pt x="806481" y="1008276"/>
                    <a:pt x="795233" y="1019524"/>
                  </a:cubicBezTo>
                  <a:cubicBezTo>
                    <a:pt x="783985" y="1030772"/>
                    <a:pt x="768729" y="1037092"/>
                    <a:pt x="752822" y="1037092"/>
                  </a:cubicBezTo>
                  <a:lnTo>
                    <a:pt x="59978" y="1037092"/>
                  </a:lnTo>
                  <a:cubicBezTo>
                    <a:pt x="44071" y="1037092"/>
                    <a:pt x="28815" y="1030772"/>
                    <a:pt x="17567" y="1019524"/>
                  </a:cubicBezTo>
                  <a:cubicBezTo>
                    <a:pt x="6319" y="1008276"/>
                    <a:pt x="0" y="993020"/>
                    <a:pt x="0" y="977113"/>
                  </a:cubicBezTo>
                  <a:lnTo>
                    <a:pt x="0" y="59978"/>
                  </a:lnTo>
                  <a:cubicBezTo>
                    <a:pt x="0" y="44071"/>
                    <a:pt x="6319" y="28815"/>
                    <a:pt x="17567" y="17567"/>
                  </a:cubicBezTo>
                  <a:cubicBezTo>
                    <a:pt x="28815" y="6319"/>
                    <a:pt x="44071" y="0"/>
                    <a:pt x="59978" y="0"/>
                  </a:cubicBezTo>
                  <a:close/>
                </a:path>
              </a:pathLst>
            </a:custGeom>
            <a:blipFill>
              <a:blip r:embed="rId8"/>
              <a:stretch>
                <a:fillRect l="-59588" r="-31923"/>
              </a:stretch>
            </a:blipFill>
            <a:ln w="57150" cap="sq">
              <a:solidFill>
                <a:srgbClr val="FFFFFF"/>
              </a:solidFill>
              <a:prstDash val="solid"/>
              <a:miter/>
            </a:ln>
          </p:spPr>
          <p:txBody>
            <a:bodyPr/>
            <a:lstStyle/>
            <a:p>
              <a:endParaRPr lang="pl-PL"/>
            </a:p>
          </p:txBody>
        </p:sp>
      </p:grpSp>
      <p:grpSp>
        <p:nvGrpSpPr>
          <p:cNvPr id="16" name="Group 16"/>
          <p:cNvGrpSpPr/>
          <p:nvPr/>
        </p:nvGrpSpPr>
        <p:grpSpPr>
          <a:xfrm>
            <a:off x="14344521" y="3342990"/>
            <a:ext cx="2581572" cy="3293954"/>
            <a:chOff x="0" y="0"/>
            <a:chExt cx="812800" cy="1037092"/>
          </a:xfrm>
        </p:grpSpPr>
        <p:sp>
          <p:nvSpPr>
            <p:cNvPr id="17" name="Freeform 17"/>
            <p:cNvSpPr/>
            <p:nvPr/>
          </p:nvSpPr>
          <p:spPr>
            <a:xfrm>
              <a:off x="0" y="0"/>
              <a:ext cx="812800" cy="1037092"/>
            </a:xfrm>
            <a:custGeom>
              <a:avLst/>
              <a:gdLst/>
              <a:ahLst/>
              <a:cxnLst/>
              <a:rect l="l" t="t" r="r" b="b"/>
              <a:pathLst>
                <a:path w="812800" h="1037092">
                  <a:moveTo>
                    <a:pt x="59978" y="0"/>
                  </a:moveTo>
                  <a:lnTo>
                    <a:pt x="752822" y="0"/>
                  </a:lnTo>
                  <a:cubicBezTo>
                    <a:pt x="768729" y="0"/>
                    <a:pt x="783985" y="6319"/>
                    <a:pt x="795233" y="17567"/>
                  </a:cubicBezTo>
                  <a:cubicBezTo>
                    <a:pt x="806481" y="28815"/>
                    <a:pt x="812800" y="44071"/>
                    <a:pt x="812800" y="59978"/>
                  </a:cubicBezTo>
                  <a:lnTo>
                    <a:pt x="812800" y="977113"/>
                  </a:lnTo>
                  <a:cubicBezTo>
                    <a:pt x="812800" y="993020"/>
                    <a:pt x="806481" y="1008276"/>
                    <a:pt x="795233" y="1019524"/>
                  </a:cubicBezTo>
                  <a:cubicBezTo>
                    <a:pt x="783985" y="1030772"/>
                    <a:pt x="768729" y="1037092"/>
                    <a:pt x="752822" y="1037092"/>
                  </a:cubicBezTo>
                  <a:lnTo>
                    <a:pt x="59978" y="1037092"/>
                  </a:lnTo>
                  <a:cubicBezTo>
                    <a:pt x="44071" y="1037092"/>
                    <a:pt x="28815" y="1030772"/>
                    <a:pt x="17567" y="1019524"/>
                  </a:cubicBezTo>
                  <a:cubicBezTo>
                    <a:pt x="6319" y="1008276"/>
                    <a:pt x="0" y="993020"/>
                    <a:pt x="0" y="977113"/>
                  </a:cubicBezTo>
                  <a:lnTo>
                    <a:pt x="0" y="59978"/>
                  </a:lnTo>
                  <a:cubicBezTo>
                    <a:pt x="0" y="44071"/>
                    <a:pt x="6319" y="28815"/>
                    <a:pt x="17567" y="17567"/>
                  </a:cubicBezTo>
                  <a:cubicBezTo>
                    <a:pt x="28815" y="6319"/>
                    <a:pt x="44071" y="0"/>
                    <a:pt x="59978" y="0"/>
                  </a:cubicBezTo>
                  <a:close/>
                </a:path>
              </a:pathLst>
            </a:custGeom>
            <a:blipFill>
              <a:blip r:embed="rId9"/>
              <a:stretch>
                <a:fillRect l="-45756" r="-45756"/>
              </a:stretch>
            </a:blipFill>
            <a:ln w="57150" cap="sq">
              <a:solidFill>
                <a:srgbClr val="FFFFFF"/>
              </a:solidFill>
              <a:prstDash val="solid"/>
              <a:miter/>
            </a:ln>
          </p:spPr>
          <p:txBody>
            <a:bodyPr/>
            <a:lstStyle/>
            <a:p>
              <a:endParaRPr lang="pl-PL"/>
            </a:p>
          </p:txBody>
        </p:sp>
      </p:grpSp>
      <p:grpSp>
        <p:nvGrpSpPr>
          <p:cNvPr id="18" name="Group 18"/>
          <p:cNvGrpSpPr/>
          <p:nvPr/>
        </p:nvGrpSpPr>
        <p:grpSpPr>
          <a:xfrm>
            <a:off x="881528" y="7027340"/>
            <a:ext cx="2887459" cy="974263"/>
            <a:chOff x="0" y="0"/>
            <a:chExt cx="3849945" cy="1299017"/>
          </a:xfrm>
        </p:grpSpPr>
        <p:sp>
          <p:nvSpPr>
            <p:cNvPr id="19" name="TextBox 19"/>
            <p:cNvSpPr txBox="1"/>
            <p:nvPr/>
          </p:nvSpPr>
          <p:spPr>
            <a:xfrm>
              <a:off x="0" y="-66675"/>
              <a:ext cx="3765917" cy="638719"/>
            </a:xfrm>
            <a:prstGeom prst="rect">
              <a:avLst/>
            </a:prstGeom>
          </p:spPr>
          <p:txBody>
            <a:bodyPr lIns="0" tIns="0" rIns="0" bIns="0" rtlCol="0" anchor="t">
              <a:spAutoFit/>
            </a:bodyPr>
            <a:lstStyle/>
            <a:p>
              <a:pPr algn="ctr">
                <a:lnSpc>
                  <a:spcPts val="3941"/>
                </a:lnSpc>
              </a:pPr>
              <a:r>
                <a:rPr lang="en-US" sz="2815" b="1" spc="168">
                  <a:solidFill>
                    <a:srgbClr val="FFFFFF"/>
                  </a:solidFill>
                  <a:latin typeface="Lato Bold"/>
                  <a:ea typeface="Lato Bold"/>
                  <a:cs typeface="Lato Bold"/>
                  <a:sym typeface="Lato Bold"/>
                </a:rPr>
                <a:t>President</a:t>
              </a:r>
            </a:p>
          </p:txBody>
        </p:sp>
        <p:sp>
          <p:nvSpPr>
            <p:cNvPr id="20" name="TextBox 20"/>
            <p:cNvSpPr txBox="1"/>
            <p:nvPr/>
          </p:nvSpPr>
          <p:spPr>
            <a:xfrm>
              <a:off x="0" y="660298"/>
              <a:ext cx="3849945" cy="638719"/>
            </a:xfrm>
            <a:prstGeom prst="rect">
              <a:avLst/>
            </a:prstGeom>
          </p:spPr>
          <p:txBody>
            <a:bodyPr lIns="0" tIns="0" rIns="0" bIns="0" rtlCol="0" anchor="t">
              <a:spAutoFit/>
            </a:bodyPr>
            <a:lstStyle/>
            <a:p>
              <a:pPr algn="ctr">
                <a:lnSpc>
                  <a:spcPts val="3941"/>
                </a:lnSpc>
              </a:pPr>
              <a:r>
                <a:rPr lang="en-US" sz="2815">
                  <a:solidFill>
                    <a:srgbClr val="FFFFFF"/>
                  </a:solidFill>
                  <a:latin typeface="Lato"/>
                  <a:ea typeface="Lato"/>
                  <a:cs typeface="Lato"/>
                  <a:sym typeface="Lato"/>
                </a:rPr>
                <a:t>Radek Pławecki</a:t>
              </a:r>
            </a:p>
          </p:txBody>
        </p:sp>
      </p:grpSp>
      <p:grpSp>
        <p:nvGrpSpPr>
          <p:cNvPr id="21" name="Group 21"/>
          <p:cNvGrpSpPr/>
          <p:nvPr/>
        </p:nvGrpSpPr>
        <p:grpSpPr>
          <a:xfrm>
            <a:off x="4032366" y="7027340"/>
            <a:ext cx="3263309" cy="942666"/>
            <a:chOff x="0" y="0"/>
            <a:chExt cx="4351079" cy="1256888"/>
          </a:xfrm>
        </p:grpSpPr>
        <p:sp>
          <p:nvSpPr>
            <p:cNvPr id="22" name="TextBox 22"/>
            <p:cNvSpPr txBox="1"/>
            <p:nvPr/>
          </p:nvSpPr>
          <p:spPr>
            <a:xfrm>
              <a:off x="0" y="-66675"/>
              <a:ext cx="4256113" cy="638719"/>
            </a:xfrm>
            <a:prstGeom prst="rect">
              <a:avLst/>
            </a:prstGeom>
          </p:spPr>
          <p:txBody>
            <a:bodyPr lIns="0" tIns="0" rIns="0" bIns="0" rtlCol="0" anchor="t">
              <a:spAutoFit/>
            </a:bodyPr>
            <a:lstStyle/>
            <a:p>
              <a:pPr algn="ctr">
                <a:lnSpc>
                  <a:spcPts val="3941"/>
                </a:lnSpc>
              </a:pPr>
              <a:r>
                <a:rPr lang="en-US" sz="2815" b="1" spc="168">
                  <a:solidFill>
                    <a:srgbClr val="FFFFFF"/>
                  </a:solidFill>
                  <a:latin typeface="Lato Bold"/>
                  <a:ea typeface="Lato Bold"/>
                  <a:cs typeface="Lato Bold"/>
                  <a:sym typeface="Lato Bold"/>
                </a:rPr>
                <a:t>Project Manager</a:t>
              </a:r>
            </a:p>
          </p:txBody>
        </p:sp>
        <p:sp>
          <p:nvSpPr>
            <p:cNvPr id="23" name="TextBox 23"/>
            <p:cNvSpPr txBox="1"/>
            <p:nvPr/>
          </p:nvSpPr>
          <p:spPr>
            <a:xfrm>
              <a:off x="0" y="669823"/>
              <a:ext cx="4351079" cy="587065"/>
            </a:xfrm>
            <a:prstGeom prst="rect">
              <a:avLst/>
            </a:prstGeom>
          </p:spPr>
          <p:txBody>
            <a:bodyPr lIns="0" tIns="0" rIns="0" bIns="0" rtlCol="0" anchor="t">
              <a:spAutoFit/>
            </a:bodyPr>
            <a:lstStyle/>
            <a:p>
              <a:pPr algn="ctr">
                <a:lnSpc>
                  <a:spcPts val="3728"/>
                </a:lnSpc>
              </a:pPr>
              <a:r>
                <a:rPr lang="en-US" sz="2663">
                  <a:solidFill>
                    <a:srgbClr val="FFFFFF"/>
                  </a:solidFill>
                  <a:latin typeface="Lato"/>
                  <a:ea typeface="Lato"/>
                  <a:cs typeface="Lato"/>
                  <a:sym typeface="Lato"/>
                </a:rPr>
                <a:t>Ola Kaniewska</a:t>
              </a:r>
            </a:p>
          </p:txBody>
        </p:sp>
      </p:grpSp>
      <p:grpSp>
        <p:nvGrpSpPr>
          <p:cNvPr id="24" name="Group 24"/>
          <p:cNvGrpSpPr/>
          <p:nvPr/>
        </p:nvGrpSpPr>
        <p:grpSpPr>
          <a:xfrm>
            <a:off x="10625976" y="7027340"/>
            <a:ext cx="3415502" cy="1443205"/>
            <a:chOff x="0" y="0"/>
            <a:chExt cx="4554003" cy="1924273"/>
          </a:xfrm>
        </p:grpSpPr>
        <p:sp>
          <p:nvSpPr>
            <p:cNvPr id="25" name="TextBox 25"/>
            <p:cNvSpPr txBox="1"/>
            <p:nvPr/>
          </p:nvSpPr>
          <p:spPr>
            <a:xfrm>
              <a:off x="0" y="-66675"/>
              <a:ext cx="4454608" cy="1306104"/>
            </a:xfrm>
            <a:prstGeom prst="rect">
              <a:avLst/>
            </a:prstGeom>
          </p:spPr>
          <p:txBody>
            <a:bodyPr lIns="0" tIns="0" rIns="0" bIns="0" rtlCol="0" anchor="t">
              <a:spAutoFit/>
            </a:bodyPr>
            <a:lstStyle/>
            <a:p>
              <a:pPr algn="ctr">
                <a:lnSpc>
                  <a:spcPts val="3941"/>
                </a:lnSpc>
              </a:pPr>
              <a:r>
                <a:rPr lang="en-US" sz="2815" b="1" spc="168">
                  <a:solidFill>
                    <a:srgbClr val="FFFFFF"/>
                  </a:solidFill>
                  <a:latin typeface="Lato Bold"/>
                  <a:ea typeface="Lato Bold"/>
                  <a:cs typeface="Lato Bold"/>
                  <a:sym typeface="Lato Bold"/>
                </a:rPr>
                <a:t>Communication Manager</a:t>
              </a:r>
            </a:p>
          </p:txBody>
        </p:sp>
        <p:sp>
          <p:nvSpPr>
            <p:cNvPr id="26" name="TextBox 26"/>
            <p:cNvSpPr txBox="1"/>
            <p:nvPr/>
          </p:nvSpPr>
          <p:spPr>
            <a:xfrm>
              <a:off x="0" y="1337208"/>
              <a:ext cx="4554003" cy="587065"/>
            </a:xfrm>
            <a:prstGeom prst="rect">
              <a:avLst/>
            </a:prstGeom>
          </p:spPr>
          <p:txBody>
            <a:bodyPr lIns="0" tIns="0" rIns="0" bIns="0" rtlCol="0" anchor="t">
              <a:spAutoFit/>
            </a:bodyPr>
            <a:lstStyle/>
            <a:p>
              <a:pPr algn="ctr">
                <a:lnSpc>
                  <a:spcPts val="3728"/>
                </a:lnSpc>
              </a:pPr>
              <a:r>
                <a:rPr lang="en-US" sz="2663">
                  <a:solidFill>
                    <a:srgbClr val="FFFFFF"/>
                  </a:solidFill>
                  <a:latin typeface="Lato"/>
                  <a:ea typeface="Lato"/>
                  <a:cs typeface="Lato"/>
                  <a:sym typeface="Lato"/>
                </a:rPr>
                <a:t>Anna Lejczak</a:t>
              </a:r>
            </a:p>
          </p:txBody>
        </p:sp>
      </p:grpSp>
      <p:grpSp>
        <p:nvGrpSpPr>
          <p:cNvPr id="27" name="Group 27"/>
          <p:cNvGrpSpPr/>
          <p:nvPr/>
        </p:nvGrpSpPr>
        <p:grpSpPr>
          <a:xfrm>
            <a:off x="7289077" y="7027340"/>
            <a:ext cx="3415502" cy="942367"/>
            <a:chOff x="0" y="0"/>
            <a:chExt cx="4554003" cy="1256489"/>
          </a:xfrm>
        </p:grpSpPr>
        <p:sp>
          <p:nvSpPr>
            <p:cNvPr id="28" name="TextBox 28"/>
            <p:cNvSpPr txBox="1"/>
            <p:nvPr/>
          </p:nvSpPr>
          <p:spPr>
            <a:xfrm>
              <a:off x="0" y="-66675"/>
              <a:ext cx="4454608" cy="638719"/>
            </a:xfrm>
            <a:prstGeom prst="rect">
              <a:avLst/>
            </a:prstGeom>
          </p:spPr>
          <p:txBody>
            <a:bodyPr lIns="0" tIns="0" rIns="0" bIns="0" rtlCol="0" anchor="t">
              <a:spAutoFit/>
            </a:bodyPr>
            <a:lstStyle/>
            <a:p>
              <a:pPr algn="ctr">
                <a:lnSpc>
                  <a:spcPts val="3941"/>
                </a:lnSpc>
              </a:pPr>
              <a:r>
                <a:rPr lang="en-US" sz="2815" b="1" spc="168">
                  <a:solidFill>
                    <a:srgbClr val="FFFFFF"/>
                  </a:solidFill>
                  <a:latin typeface="Lato Bold"/>
                  <a:ea typeface="Lato Bold"/>
                  <a:cs typeface="Lato Bold"/>
                  <a:sym typeface="Lato Bold"/>
                </a:rPr>
                <a:t>Treasurer</a:t>
              </a:r>
            </a:p>
          </p:txBody>
        </p:sp>
        <p:sp>
          <p:nvSpPr>
            <p:cNvPr id="29" name="TextBox 29"/>
            <p:cNvSpPr txBox="1"/>
            <p:nvPr/>
          </p:nvSpPr>
          <p:spPr>
            <a:xfrm>
              <a:off x="0" y="669823"/>
              <a:ext cx="4554003" cy="586666"/>
            </a:xfrm>
            <a:prstGeom prst="rect">
              <a:avLst/>
            </a:prstGeom>
          </p:spPr>
          <p:txBody>
            <a:bodyPr lIns="0" tIns="0" rIns="0" bIns="0" rtlCol="0" anchor="t">
              <a:spAutoFit/>
            </a:bodyPr>
            <a:lstStyle/>
            <a:p>
              <a:pPr algn="ctr">
                <a:lnSpc>
                  <a:spcPts val="3728"/>
                </a:lnSpc>
              </a:pPr>
              <a:r>
                <a:rPr lang="en-US" sz="2663">
                  <a:solidFill>
                    <a:srgbClr val="FFFFFF"/>
                  </a:solidFill>
                  <a:latin typeface="Lato"/>
                  <a:ea typeface="Lato"/>
                  <a:cs typeface="Lato"/>
                  <a:sym typeface="Lato"/>
                </a:rPr>
                <a:t>Jagoda Błaż</a:t>
              </a:r>
            </a:p>
          </p:txBody>
        </p:sp>
      </p:grpSp>
      <p:grpSp>
        <p:nvGrpSpPr>
          <p:cNvPr id="30" name="Group 30"/>
          <p:cNvGrpSpPr/>
          <p:nvPr/>
        </p:nvGrpSpPr>
        <p:grpSpPr>
          <a:xfrm>
            <a:off x="13864143" y="7027340"/>
            <a:ext cx="3542329" cy="942666"/>
            <a:chOff x="0" y="0"/>
            <a:chExt cx="4723106" cy="1256888"/>
          </a:xfrm>
        </p:grpSpPr>
        <p:sp>
          <p:nvSpPr>
            <p:cNvPr id="31" name="TextBox 31"/>
            <p:cNvSpPr txBox="1"/>
            <p:nvPr/>
          </p:nvSpPr>
          <p:spPr>
            <a:xfrm>
              <a:off x="0" y="-66675"/>
              <a:ext cx="4620020" cy="638719"/>
            </a:xfrm>
            <a:prstGeom prst="rect">
              <a:avLst/>
            </a:prstGeom>
          </p:spPr>
          <p:txBody>
            <a:bodyPr lIns="0" tIns="0" rIns="0" bIns="0" rtlCol="0" anchor="t">
              <a:spAutoFit/>
            </a:bodyPr>
            <a:lstStyle/>
            <a:p>
              <a:pPr algn="ctr">
                <a:lnSpc>
                  <a:spcPts val="3941"/>
                </a:lnSpc>
              </a:pPr>
              <a:r>
                <a:rPr lang="en-US" sz="2815" b="1" spc="168">
                  <a:solidFill>
                    <a:srgbClr val="FFFFFF"/>
                  </a:solidFill>
                  <a:latin typeface="Lato Bold"/>
                  <a:ea typeface="Lato Bold"/>
                  <a:cs typeface="Lato Bold"/>
                  <a:sym typeface="Lato Bold"/>
                </a:rPr>
                <a:t>HR Manager</a:t>
              </a:r>
            </a:p>
          </p:txBody>
        </p:sp>
        <p:sp>
          <p:nvSpPr>
            <p:cNvPr id="32" name="TextBox 32"/>
            <p:cNvSpPr txBox="1"/>
            <p:nvPr/>
          </p:nvSpPr>
          <p:spPr>
            <a:xfrm>
              <a:off x="0" y="669823"/>
              <a:ext cx="4723106" cy="587065"/>
            </a:xfrm>
            <a:prstGeom prst="rect">
              <a:avLst/>
            </a:prstGeom>
          </p:spPr>
          <p:txBody>
            <a:bodyPr lIns="0" tIns="0" rIns="0" bIns="0" rtlCol="0" anchor="t">
              <a:spAutoFit/>
            </a:bodyPr>
            <a:lstStyle/>
            <a:p>
              <a:pPr algn="ctr">
                <a:lnSpc>
                  <a:spcPts val="3728"/>
                </a:lnSpc>
              </a:pPr>
              <a:r>
                <a:rPr lang="en-US" sz="2663">
                  <a:solidFill>
                    <a:srgbClr val="FFFFFF"/>
                  </a:solidFill>
                  <a:latin typeface="Lato"/>
                  <a:ea typeface="Lato"/>
                  <a:cs typeface="Lato"/>
                  <a:sym typeface="Lato"/>
                </a:rPr>
                <a:t>Maja Łubczonek</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2E3192">
                <a:alpha val="84706"/>
              </a:srgbClr>
            </a:solidFill>
            <a:ln cap="sq">
              <a:noFill/>
              <a:prstDash val="solid"/>
              <a:miter/>
            </a:ln>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2130638" y="2533610"/>
            <a:ext cx="2241768" cy="2150992"/>
            <a:chOff x="0" y="0"/>
            <a:chExt cx="812800" cy="779887"/>
          </a:xfrm>
        </p:grpSpPr>
        <p:sp>
          <p:nvSpPr>
            <p:cNvPr id="8" name="Freeform 8"/>
            <p:cNvSpPr/>
            <p:nvPr/>
          </p:nvSpPr>
          <p:spPr>
            <a:xfrm>
              <a:off x="0" y="0"/>
              <a:ext cx="812800" cy="779887"/>
            </a:xfrm>
            <a:custGeom>
              <a:avLst/>
              <a:gdLst/>
              <a:ahLst/>
              <a:cxnLst/>
              <a:rect l="l" t="t" r="r" b="b"/>
              <a:pathLst>
                <a:path w="812800" h="779887">
                  <a:moveTo>
                    <a:pt x="69070" y="0"/>
                  </a:moveTo>
                  <a:lnTo>
                    <a:pt x="743730" y="0"/>
                  </a:lnTo>
                  <a:cubicBezTo>
                    <a:pt x="762049" y="0"/>
                    <a:pt x="779617" y="7277"/>
                    <a:pt x="792570" y="20230"/>
                  </a:cubicBezTo>
                  <a:cubicBezTo>
                    <a:pt x="805523" y="33183"/>
                    <a:pt x="812800" y="50751"/>
                    <a:pt x="812800" y="69070"/>
                  </a:cubicBezTo>
                  <a:lnTo>
                    <a:pt x="812800" y="710818"/>
                  </a:lnTo>
                  <a:cubicBezTo>
                    <a:pt x="812800" y="729136"/>
                    <a:pt x="805523" y="746704"/>
                    <a:pt x="792570" y="759657"/>
                  </a:cubicBezTo>
                  <a:cubicBezTo>
                    <a:pt x="779617" y="772610"/>
                    <a:pt x="762049" y="779887"/>
                    <a:pt x="743730" y="779887"/>
                  </a:cubicBezTo>
                  <a:lnTo>
                    <a:pt x="69070" y="779887"/>
                  </a:lnTo>
                  <a:cubicBezTo>
                    <a:pt x="50751" y="779887"/>
                    <a:pt x="33183" y="772610"/>
                    <a:pt x="20230" y="759657"/>
                  </a:cubicBezTo>
                  <a:cubicBezTo>
                    <a:pt x="7277" y="746704"/>
                    <a:pt x="0" y="729136"/>
                    <a:pt x="0" y="710818"/>
                  </a:cubicBezTo>
                  <a:lnTo>
                    <a:pt x="0" y="69070"/>
                  </a:lnTo>
                  <a:cubicBezTo>
                    <a:pt x="0" y="50751"/>
                    <a:pt x="7277" y="33183"/>
                    <a:pt x="20230" y="20230"/>
                  </a:cubicBezTo>
                  <a:cubicBezTo>
                    <a:pt x="33183" y="7277"/>
                    <a:pt x="50751" y="0"/>
                    <a:pt x="69070" y="0"/>
                  </a:cubicBezTo>
                  <a:close/>
                </a:path>
              </a:pathLst>
            </a:custGeom>
            <a:blipFill>
              <a:blip r:embed="rId5"/>
              <a:stretch>
                <a:fillRect t="-11305" b="-11305"/>
              </a:stretch>
            </a:blipFill>
            <a:ln w="57150" cap="sq">
              <a:solidFill>
                <a:srgbClr val="FFFFFF"/>
              </a:solidFill>
              <a:prstDash val="solid"/>
              <a:miter/>
            </a:ln>
          </p:spPr>
          <p:txBody>
            <a:bodyPr/>
            <a:lstStyle/>
            <a:p>
              <a:endParaRPr lang="pl-PL"/>
            </a:p>
          </p:txBody>
        </p:sp>
      </p:grpSp>
      <p:grpSp>
        <p:nvGrpSpPr>
          <p:cNvPr id="9" name="Group 9"/>
          <p:cNvGrpSpPr/>
          <p:nvPr/>
        </p:nvGrpSpPr>
        <p:grpSpPr>
          <a:xfrm>
            <a:off x="7925986" y="2533610"/>
            <a:ext cx="2241768" cy="2150992"/>
            <a:chOff x="0" y="0"/>
            <a:chExt cx="812800" cy="779887"/>
          </a:xfrm>
        </p:grpSpPr>
        <p:sp>
          <p:nvSpPr>
            <p:cNvPr id="10" name="Freeform 10"/>
            <p:cNvSpPr/>
            <p:nvPr/>
          </p:nvSpPr>
          <p:spPr>
            <a:xfrm>
              <a:off x="0" y="0"/>
              <a:ext cx="812800" cy="779887"/>
            </a:xfrm>
            <a:custGeom>
              <a:avLst/>
              <a:gdLst/>
              <a:ahLst/>
              <a:cxnLst/>
              <a:rect l="l" t="t" r="r" b="b"/>
              <a:pathLst>
                <a:path w="812800" h="779887">
                  <a:moveTo>
                    <a:pt x="69070" y="0"/>
                  </a:moveTo>
                  <a:lnTo>
                    <a:pt x="743730" y="0"/>
                  </a:lnTo>
                  <a:cubicBezTo>
                    <a:pt x="762049" y="0"/>
                    <a:pt x="779617" y="7277"/>
                    <a:pt x="792570" y="20230"/>
                  </a:cubicBezTo>
                  <a:cubicBezTo>
                    <a:pt x="805523" y="33183"/>
                    <a:pt x="812800" y="50751"/>
                    <a:pt x="812800" y="69070"/>
                  </a:cubicBezTo>
                  <a:lnTo>
                    <a:pt x="812800" y="710818"/>
                  </a:lnTo>
                  <a:cubicBezTo>
                    <a:pt x="812800" y="729136"/>
                    <a:pt x="805523" y="746704"/>
                    <a:pt x="792570" y="759657"/>
                  </a:cubicBezTo>
                  <a:cubicBezTo>
                    <a:pt x="779617" y="772610"/>
                    <a:pt x="762049" y="779887"/>
                    <a:pt x="743730" y="779887"/>
                  </a:cubicBezTo>
                  <a:lnTo>
                    <a:pt x="69070" y="779887"/>
                  </a:lnTo>
                  <a:cubicBezTo>
                    <a:pt x="50751" y="779887"/>
                    <a:pt x="33183" y="772610"/>
                    <a:pt x="20230" y="759657"/>
                  </a:cubicBezTo>
                  <a:cubicBezTo>
                    <a:pt x="7277" y="746704"/>
                    <a:pt x="0" y="729136"/>
                    <a:pt x="0" y="710818"/>
                  </a:cubicBezTo>
                  <a:lnTo>
                    <a:pt x="0" y="69070"/>
                  </a:lnTo>
                  <a:cubicBezTo>
                    <a:pt x="0" y="50751"/>
                    <a:pt x="7277" y="33183"/>
                    <a:pt x="20230" y="20230"/>
                  </a:cubicBezTo>
                  <a:cubicBezTo>
                    <a:pt x="33183" y="7277"/>
                    <a:pt x="50751" y="0"/>
                    <a:pt x="69070" y="0"/>
                  </a:cubicBezTo>
                  <a:close/>
                </a:path>
              </a:pathLst>
            </a:custGeom>
            <a:blipFill>
              <a:blip r:embed="rId6"/>
              <a:stretch>
                <a:fillRect t="-18736" b="-18736"/>
              </a:stretch>
            </a:blipFill>
            <a:ln w="57150" cap="sq">
              <a:solidFill>
                <a:srgbClr val="FFFFFF"/>
              </a:solidFill>
              <a:prstDash val="solid"/>
              <a:miter/>
            </a:ln>
          </p:spPr>
          <p:txBody>
            <a:bodyPr/>
            <a:lstStyle/>
            <a:p>
              <a:endParaRPr lang="pl-PL"/>
            </a:p>
          </p:txBody>
        </p:sp>
      </p:grpSp>
      <p:grpSp>
        <p:nvGrpSpPr>
          <p:cNvPr id="11" name="Group 11"/>
          <p:cNvGrpSpPr/>
          <p:nvPr/>
        </p:nvGrpSpPr>
        <p:grpSpPr>
          <a:xfrm>
            <a:off x="4999005" y="2533610"/>
            <a:ext cx="2241768" cy="2150992"/>
            <a:chOff x="0" y="0"/>
            <a:chExt cx="812800" cy="779887"/>
          </a:xfrm>
        </p:grpSpPr>
        <p:sp>
          <p:nvSpPr>
            <p:cNvPr id="12" name="Freeform 12"/>
            <p:cNvSpPr/>
            <p:nvPr/>
          </p:nvSpPr>
          <p:spPr>
            <a:xfrm>
              <a:off x="0" y="0"/>
              <a:ext cx="812800" cy="779887"/>
            </a:xfrm>
            <a:custGeom>
              <a:avLst/>
              <a:gdLst/>
              <a:ahLst/>
              <a:cxnLst/>
              <a:rect l="l" t="t" r="r" b="b"/>
              <a:pathLst>
                <a:path w="812800" h="779887">
                  <a:moveTo>
                    <a:pt x="69070" y="0"/>
                  </a:moveTo>
                  <a:lnTo>
                    <a:pt x="743730" y="0"/>
                  </a:lnTo>
                  <a:cubicBezTo>
                    <a:pt x="762049" y="0"/>
                    <a:pt x="779617" y="7277"/>
                    <a:pt x="792570" y="20230"/>
                  </a:cubicBezTo>
                  <a:cubicBezTo>
                    <a:pt x="805523" y="33183"/>
                    <a:pt x="812800" y="50751"/>
                    <a:pt x="812800" y="69070"/>
                  </a:cubicBezTo>
                  <a:lnTo>
                    <a:pt x="812800" y="710818"/>
                  </a:lnTo>
                  <a:cubicBezTo>
                    <a:pt x="812800" y="729136"/>
                    <a:pt x="805523" y="746704"/>
                    <a:pt x="792570" y="759657"/>
                  </a:cubicBezTo>
                  <a:cubicBezTo>
                    <a:pt x="779617" y="772610"/>
                    <a:pt x="762049" y="779887"/>
                    <a:pt x="743730" y="779887"/>
                  </a:cubicBezTo>
                  <a:lnTo>
                    <a:pt x="69070" y="779887"/>
                  </a:lnTo>
                  <a:cubicBezTo>
                    <a:pt x="50751" y="779887"/>
                    <a:pt x="33183" y="772610"/>
                    <a:pt x="20230" y="759657"/>
                  </a:cubicBezTo>
                  <a:cubicBezTo>
                    <a:pt x="7277" y="746704"/>
                    <a:pt x="0" y="729136"/>
                    <a:pt x="0" y="710818"/>
                  </a:cubicBezTo>
                  <a:lnTo>
                    <a:pt x="0" y="69070"/>
                  </a:lnTo>
                  <a:cubicBezTo>
                    <a:pt x="0" y="50751"/>
                    <a:pt x="7277" y="33183"/>
                    <a:pt x="20230" y="20230"/>
                  </a:cubicBezTo>
                  <a:cubicBezTo>
                    <a:pt x="33183" y="7277"/>
                    <a:pt x="50751" y="0"/>
                    <a:pt x="69070" y="0"/>
                  </a:cubicBezTo>
                  <a:close/>
                </a:path>
              </a:pathLst>
            </a:custGeom>
            <a:blipFill>
              <a:blip r:embed="rId7"/>
              <a:stretch>
                <a:fillRect t="-42640" b="-42640"/>
              </a:stretch>
            </a:blipFill>
            <a:ln w="57150" cap="sq">
              <a:solidFill>
                <a:srgbClr val="FFFFFF"/>
              </a:solidFill>
              <a:prstDash val="solid"/>
              <a:miter/>
            </a:ln>
          </p:spPr>
          <p:txBody>
            <a:bodyPr/>
            <a:lstStyle/>
            <a:p>
              <a:endParaRPr lang="pl-PL"/>
            </a:p>
          </p:txBody>
        </p:sp>
      </p:grpSp>
      <p:grpSp>
        <p:nvGrpSpPr>
          <p:cNvPr id="13" name="Group 13"/>
          <p:cNvGrpSpPr/>
          <p:nvPr/>
        </p:nvGrpSpPr>
        <p:grpSpPr>
          <a:xfrm>
            <a:off x="10796403" y="2533610"/>
            <a:ext cx="2241768" cy="2150992"/>
            <a:chOff x="0" y="0"/>
            <a:chExt cx="812800" cy="779887"/>
          </a:xfrm>
        </p:grpSpPr>
        <p:sp>
          <p:nvSpPr>
            <p:cNvPr id="14" name="Freeform 14"/>
            <p:cNvSpPr/>
            <p:nvPr/>
          </p:nvSpPr>
          <p:spPr>
            <a:xfrm>
              <a:off x="0" y="0"/>
              <a:ext cx="812800" cy="779887"/>
            </a:xfrm>
            <a:custGeom>
              <a:avLst/>
              <a:gdLst/>
              <a:ahLst/>
              <a:cxnLst/>
              <a:rect l="l" t="t" r="r" b="b"/>
              <a:pathLst>
                <a:path w="812800" h="779887">
                  <a:moveTo>
                    <a:pt x="69070" y="0"/>
                  </a:moveTo>
                  <a:lnTo>
                    <a:pt x="743730" y="0"/>
                  </a:lnTo>
                  <a:cubicBezTo>
                    <a:pt x="762049" y="0"/>
                    <a:pt x="779617" y="7277"/>
                    <a:pt x="792570" y="20230"/>
                  </a:cubicBezTo>
                  <a:cubicBezTo>
                    <a:pt x="805523" y="33183"/>
                    <a:pt x="812800" y="50751"/>
                    <a:pt x="812800" y="69070"/>
                  </a:cubicBezTo>
                  <a:lnTo>
                    <a:pt x="812800" y="710818"/>
                  </a:lnTo>
                  <a:cubicBezTo>
                    <a:pt x="812800" y="729136"/>
                    <a:pt x="805523" y="746704"/>
                    <a:pt x="792570" y="759657"/>
                  </a:cubicBezTo>
                  <a:cubicBezTo>
                    <a:pt x="779617" y="772610"/>
                    <a:pt x="762049" y="779887"/>
                    <a:pt x="743730" y="779887"/>
                  </a:cubicBezTo>
                  <a:lnTo>
                    <a:pt x="69070" y="779887"/>
                  </a:lnTo>
                  <a:cubicBezTo>
                    <a:pt x="50751" y="779887"/>
                    <a:pt x="33183" y="772610"/>
                    <a:pt x="20230" y="759657"/>
                  </a:cubicBezTo>
                  <a:cubicBezTo>
                    <a:pt x="7277" y="746704"/>
                    <a:pt x="0" y="729136"/>
                    <a:pt x="0" y="710818"/>
                  </a:cubicBezTo>
                  <a:lnTo>
                    <a:pt x="0" y="69070"/>
                  </a:lnTo>
                  <a:cubicBezTo>
                    <a:pt x="0" y="50751"/>
                    <a:pt x="7277" y="33183"/>
                    <a:pt x="20230" y="20230"/>
                  </a:cubicBezTo>
                  <a:cubicBezTo>
                    <a:pt x="33183" y="7277"/>
                    <a:pt x="50751" y="0"/>
                    <a:pt x="69070" y="0"/>
                  </a:cubicBezTo>
                  <a:close/>
                </a:path>
              </a:pathLst>
            </a:custGeom>
            <a:blipFill>
              <a:blip r:embed="rId8"/>
              <a:stretch>
                <a:fillRect t="-3548" b="-35411"/>
              </a:stretch>
            </a:blipFill>
            <a:ln w="57150" cap="sq">
              <a:solidFill>
                <a:srgbClr val="FFFFFF"/>
              </a:solidFill>
              <a:prstDash val="solid"/>
              <a:miter/>
            </a:ln>
          </p:spPr>
          <p:txBody>
            <a:bodyPr/>
            <a:lstStyle/>
            <a:p>
              <a:endParaRPr lang="pl-PL"/>
            </a:p>
          </p:txBody>
        </p:sp>
      </p:grpSp>
      <p:grpSp>
        <p:nvGrpSpPr>
          <p:cNvPr id="15" name="Group 15"/>
          <p:cNvGrpSpPr/>
          <p:nvPr/>
        </p:nvGrpSpPr>
        <p:grpSpPr>
          <a:xfrm>
            <a:off x="13659994" y="2533610"/>
            <a:ext cx="2241768" cy="2150992"/>
            <a:chOff x="0" y="0"/>
            <a:chExt cx="812800" cy="779887"/>
          </a:xfrm>
        </p:grpSpPr>
        <p:sp>
          <p:nvSpPr>
            <p:cNvPr id="16" name="Freeform 16"/>
            <p:cNvSpPr/>
            <p:nvPr/>
          </p:nvSpPr>
          <p:spPr>
            <a:xfrm>
              <a:off x="0" y="0"/>
              <a:ext cx="812800" cy="779887"/>
            </a:xfrm>
            <a:custGeom>
              <a:avLst/>
              <a:gdLst/>
              <a:ahLst/>
              <a:cxnLst/>
              <a:rect l="l" t="t" r="r" b="b"/>
              <a:pathLst>
                <a:path w="812800" h="779887">
                  <a:moveTo>
                    <a:pt x="69070" y="0"/>
                  </a:moveTo>
                  <a:lnTo>
                    <a:pt x="743730" y="0"/>
                  </a:lnTo>
                  <a:cubicBezTo>
                    <a:pt x="762049" y="0"/>
                    <a:pt x="779617" y="7277"/>
                    <a:pt x="792570" y="20230"/>
                  </a:cubicBezTo>
                  <a:cubicBezTo>
                    <a:pt x="805523" y="33183"/>
                    <a:pt x="812800" y="50751"/>
                    <a:pt x="812800" y="69070"/>
                  </a:cubicBezTo>
                  <a:lnTo>
                    <a:pt x="812800" y="710818"/>
                  </a:lnTo>
                  <a:cubicBezTo>
                    <a:pt x="812800" y="729136"/>
                    <a:pt x="805523" y="746704"/>
                    <a:pt x="792570" y="759657"/>
                  </a:cubicBezTo>
                  <a:cubicBezTo>
                    <a:pt x="779617" y="772610"/>
                    <a:pt x="762049" y="779887"/>
                    <a:pt x="743730" y="779887"/>
                  </a:cubicBezTo>
                  <a:lnTo>
                    <a:pt x="69070" y="779887"/>
                  </a:lnTo>
                  <a:cubicBezTo>
                    <a:pt x="50751" y="779887"/>
                    <a:pt x="33183" y="772610"/>
                    <a:pt x="20230" y="759657"/>
                  </a:cubicBezTo>
                  <a:cubicBezTo>
                    <a:pt x="7277" y="746704"/>
                    <a:pt x="0" y="729136"/>
                    <a:pt x="0" y="710818"/>
                  </a:cubicBezTo>
                  <a:lnTo>
                    <a:pt x="0" y="69070"/>
                  </a:lnTo>
                  <a:cubicBezTo>
                    <a:pt x="0" y="50751"/>
                    <a:pt x="7277" y="33183"/>
                    <a:pt x="20230" y="20230"/>
                  </a:cubicBezTo>
                  <a:cubicBezTo>
                    <a:pt x="33183" y="7277"/>
                    <a:pt x="50751" y="0"/>
                    <a:pt x="69070" y="0"/>
                  </a:cubicBezTo>
                  <a:close/>
                </a:path>
              </a:pathLst>
            </a:custGeom>
            <a:blipFill>
              <a:blip r:embed="rId9"/>
              <a:stretch>
                <a:fillRect b="-56428"/>
              </a:stretch>
            </a:blipFill>
            <a:ln w="57150" cap="sq">
              <a:solidFill>
                <a:srgbClr val="FFFFFF"/>
              </a:solidFill>
              <a:prstDash val="solid"/>
              <a:miter/>
            </a:ln>
          </p:spPr>
          <p:txBody>
            <a:bodyPr/>
            <a:lstStyle/>
            <a:p>
              <a:endParaRPr lang="pl-PL"/>
            </a:p>
          </p:txBody>
        </p:sp>
      </p:grpSp>
      <p:grpSp>
        <p:nvGrpSpPr>
          <p:cNvPr id="17" name="Group 17"/>
          <p:cNvGrpSpPr/>
          <p:nvPr/>
        </p:nvGrpSpPr>
        <p:grpSpPr>
          <a:xfrm>
            <a:off x="775312" y="6351464"/>
            <a:ext cx="2241768" cy="2150992"/>
            <a:chOff x="0" y="0"/>
            <a:chExt cx="812800" cy="779887"/>
          </a:xfrm>
        </p:grpSpPr>
        <p:sp>
          <p:nvSpPr>
            <p:cNvPr id="18" name="Freeform 18"/>
            <p:cNvSpPr/>
            <p:nvPr/>
          </p:nvSpPr>
          <p:spPr>
            <a:xfrm>
              <a:off x="0" y="0"/>
              <a:ext cx="812800" cy="779887"/>
            </a:xfrm>
            <a:custGeom>
              <a:avLst/>
              <a:gdLst/>
              <a:ahLst/>
              <a:cxnLst/>
              <a:rect l="l" t="t" r="r" b="b"/>
              <a:pathLst>
                <a:path w="812800" h="779887">
                  <a:moveTo>
                    <a:pt x="69070" y="0"/>
                  </a:moveTo>
                  <a:lnTo>
                    <a:pt x="743730" y="0"/>
                  </a:lnTo>
                  <a:cubicBezTo>
                    <a:pt x="762049" y="0"/>
                    <a:pt x="779617" y="7277"/>
                    <a:pt x="792570" y="20230"/>
                  </a:cubicBezTo>
                  <a:cubicBezTo>
                    <a:pt x="805523" y="33183"/>
                    <a:pt x="812800" y="50751"/>
                    <a:pt x="812800" y="69070"/>
                  </a:cubicBezTo>
                  <a:lnTo>
                    <a:pt x="812800" y="710818"/>
                  </a:lnTo>
                  <a:cubicBezTo>
                    <a:pt x="812800" y="729136"/>
                    <a:pt x="805523" y="746704"/>
                    <a:pt x="792570" y="759657"/>
                  </a:cubicBezTo>
                  <a:cubicBezTo>
                    <a:pt x="779617" y="772610"/>
                    <a:pt x="762049" y="779887"/>
                    <a:pt x="743730" y="779887"/>
                  </a:cubicBezTo>
                  <a:lnTo>
                    <a:pt x="69070" y="779887"/>
                  </a:lnTo>
                  <a:cubicBezTo>
                    <a:pt x="50751" y="779887"/>
                    <a:pt x="33183" y="772610"/>
                    <a:pt x="20230" y="759657"/>
                  </a:cubicBezTo>
                  <a:cubicBezTo>
                    <a:pt x="7277" y="746704"/>
                    <a:pt x="0" y="729136"/>
                    <a:pt x="0" y="710818"/>
                  </a:cubicBezTo>
                  <a:lnTo>
                    <a:pt x="0" y="69070"/>
                  </a:lnTo>
                  <a:cubicBezTo>
                    <a:pt x="0" y="50751"/>
                    <a:pt x="7277" y="33183"/>
                    <a:pt x="20230" y="20230"/>
                  </a:cubicBezTo>
                  <a:cubicBezTo>
                    <a:pt x="33183" y="7277"/>
                    <a:pt x="50751" y="0"/>
                    <a:pt x="69070" y="0"/>
                  </a:cubicBezTo>
                  <a:close/>
                </a:path>
              </a:pathLst>
            </a:custGeom>
            <a:blipFill>
              <a:blip r:embed="rId10"/>
              <a:stretch>
                <a:fillRect t="-2110" b="-2110"/>
              </a:stretch>
            </a:blipFill>
            <a:ln w="57150" cap="sq">
              <a:solidFill>
                <a:srgbClr val="FFFFFF"/>
              </a:solidFill>
              <a:prstDash val="solid"/>
              <a:miter/>
            </a:ln>
          </p:spPr>
          <p:txBody>
            <a:bodyPr/>
            <a:lstStyle/>
            <a:p>
              <a:endParaRPr lang="pl-PL"/>
            </a:p>
          </p:txBody>
        </p:sp>
      </p:grpSp>
      <p:grpSp>
        <p:nvGrpSpPr>
          <p:cNvPr id="19" name="Group 19"/>
          <p:cNvGrpSpPr/>
          <p:nvPr/>
        </p:nvGrpSpPr>
        <p:grpSpPr>
          <a:xfrm>
            <a:off x="9406476" y="6351464"/>
            <a:ext cx="2241768" cy="2150992"/>
            <a:chOff x="0" y="0"/>
            <a:chExt cx="812800" cy="779887"/>
          </a:xfrm>
        </p:grpSpPr>
        <p:sp>
          <p:nvSpPr>
            <p:cNvPr id="20" name="Freeform 20"/>
            <p:cNvSpPr/>
            <p:nvPr/>
          </p:nvSpPr>
          <p:spPr>
            <a:xfrm>
              <a:off x="0" y="0"/>
              <a:ext cx="812800" cy="779887"/>
            </a:xfrm>
            <a:custGeom>
              <a:avLst/>
              <a:gdLst/>
              <a:ahLst/>
              <a:cxnLst/>
              <a:rect l="l" t="t" r="r" b="b"/>
              <a:pathLst>
                <a:path w="812800" h="779887">
                  <a:moveTo>
                    <a:pt x="69070" y="0"/>
                  </a:moveTo>
                  <a:lnTo>
                    <a:pt x="743730" y="0"/>
                  </a:lnTo>
                  <a:cubicBezTo>
                    <a:pt x="762049" y="0"/>
                    <a:pt x="779617" y="7277"/>
                    <a:pt x="792570" y="20230"/>
                  </a:cubicBezTo>
                  <a:cubicBezTo>
                    <a:pt x="805523" y="33183"/>
                    <a:pt x="812800" y="50751"/>
                    <a:pt x="812800" y="69070"/>
                  </a:cubicBezTo>
                  <a:lnTo>
                    <a:pt x="812800" y="710818"/>
                  </a:lnTo>
                  <a:cubicBezTo>
                    <a:pt x="812800" y="729136"/>
                    <a:pt x="805523" y="746704"/>
                    <a:pt x="792570" y="759657"/>
                  </a:cubicBezTo>
                  <a:cubicBezTo>
                    <a:pt x="779617" y="772610"/>
                    <a:pt x="762049" y="779887"/>
                    <a:pt x="743730" y="779887"/>
                  </a:cubicBezTo>
                  <a:lnTo>
                    <a:pt x="69070" y="779887"/>
                  </a:lnTo>
                  <a:cubicBezTo>
                    <a:pt x="50751" y="779887"/>
                    <a:pt x="33183" y="772610"/>
                    <a:pt x="20230" y="759657"/>
                  </a:cubicBezTo>
                  <a:cubicBezTo>
                    <a:pt x="7277" y="746704"/>
                    <a:pt x="0" y="729136"/>
                    <a:pt x="0" y="710818"/>
                  </a:cubicBezTo>
                  <a:lnTo>
                    <a:pt x="0" y="69070"/>
                  </a:lnTo>
                  <a:cubicBezTo>
                    <a:pt x="0" y="50751"/>
                    <a:pt x="7277" y="33183"/>
                    <a:pt x="20230" y="20230"/>
                  </a:cubicBezTo>
                  <a:cubicBezTo>
                    <a:pt x="33183" y="7277"/>
                    <a:pt x="50751" y="0"/>
                    <a:pt x="69070" y="0"/>
                  </a:cubicBezTo>
                  <a:close/>
                </a:path>
              </a:pathLst>
            </a:custGeom>
            <a:blipFill>
              <a:blip r:embed="rId11"/>
              <a:stretch>
                <a:fillRect l="-3055" r="-3055"/>
              </a:stretch>
            </a:blipFill>
            <a:ln w="57150" cap="sq">
              <a:solidFill>
                <a:srgbClr val="FFFFFF"/>
              </a:solidFill>
              <a:prstDash val="solid"/>
              <a:miter/>
            </a:ln>
          </p:spPr>
          <p:txBody>
            <a:bodyPr/>
            <a:lstStyle/>
            <a:p>
              <a:endParaRPr lang="pl-PL"/>
            </a:p>
          </p:txBody>
        </p:sp>
      </p:grpSp>
      <p:grpSp>
        <p:nvGrpSpPr>
          <p:cNvPr id="21" name="Group 21"/>
          <p:cNvGrpSpPr/>
          <p:nvPr/>
        </p:nvGrpSpPr>
        <p:grpSpPr>
          <a:xfrm>
            <a:off x="3650922" y="6355410"/>
            <a:ext cx="2241768" cy="2150992"/>
            <a:chOff x="0" y="0"/>
            <a:chExt cx="812800" cy="779887"/>
          </a:xfrm>
        </p:grpSpPr>
        <p:sp>
          <p:nvSpPr>
            <p:cNvPr id="22" name="Freeform 22"/>
            <p:cNvSpPr/>
            <p:nvPr/>
          </p:nvSpPr>
          <p:spPr>
            <a:xfrm>
              <a:off x="0" y="0"/>
              <a:ext cx="812800" cy="779887"/>
            </a:xfrm>
            <a:custGeom>
              <a:avLst/>
              <a:gdLst/>
              <a:ahLst/>
              <a:cxnLst/>
              <a:rect l="l" t="t" r="r" b="b"/>
              <a:pathLst>
                <a:path w="812800" h="779887">
                  <a:moveTo>
                    <a:pt x="69070" y="0"/>
                  </a:moveTo>
                  <a:lnTo>
                    <a:pt x="743730" y="0"/>
                  </a:lnTo>
                  <a:cubicBezTo>
                    <a:pt x="762049" y="0"/>
                    <a:pt x="779617" y="7277"/>
                    <a:pt x="792570" y="20230"/>
                  </a:cubicBezTo>
                  <a:cubicBezTo>
                    <a:pt x="805523" y="33183"/>
                    <a:pt x="812800" y="50751"/>
                    <a:pt x="812800" y="69070"/>
                  </a:cubicBezTo>
                  <a:lnTo>
                    <a:pt x="812800" y="710818"/>
                  </a:lnTo>
                  <a:cubicBezTo>
                    <a:pt x="812800" y="729136"/>
                    <a:pt x="805523" y="746704"/>
                    <a:pt x="792570" y="759657"/>
                  </a:cubicBezTo>
                  <a:cubicBezTo>
                    <a:pt x="779617" y="772610"/>
                    <a:pt x="762049" y="779887"/>
                    <a:pt x="743730" y="779887"/>
                  </a:cubicBezTo>
                  <a:lnTo>
                    <a:pt x="69070" y="779887"/>
                  </a:lnTo>
                  <a:cubicBezTo>
                    <a:pt x="50751" y="779887"/>
                    <a:pt x="33183" y="772610"/>
                    <a:pt x="20230" y="759657"/>
                  </a:cubicBezTo>
                  <a:cubicBezTo>
                    <a:pt x="7277" y="746704"/>
                    <a:pt x="0" y="729136"/>
                    <a:pt x="0" y="710818"/>
                  </a:cubicBezTo>
                  <a:lnTo>
                    <a:pt x="0" y="69070"/>
                  </a:lnTo>
                  <a:cubicBezTo>
                    <a:pt x="0" y="50751"/>
                    <a:pt x="7277" y="33183"/>
                    <a:pt x="20230" y="20230"/>
                  </a:cubicBezTo>
                  <a:cubicBezTo>
                    <a:pt x="33183" y="7277"/>
                    <a:pt x="50751" y="0"/>
                    <a:pt x="69070" y="0"/>
                  </a:cubicBezTo>
                  <a:close/>
                </a:path>
              </a:pathLst>
            </a:custGeom>
            <a:blipFill>
              <a:blip r:embed="rId12"/>
              <a:stretch>
                <a:fillRect t="-19480" b="-19480"/>
              </a:stretch>
            </a:blipFill>
            <a:ln w="57150" cap="sq">
              <a:solidFill>
                <a:srgbClr val="FFFFFF"/>
              </a:solidFill>
              <a:prstDash val="solid"/>
              <a:miter/>
            </a:ln>
          </p:spPr>
          <p:txBody>
            <a:bodyPr/>
            <a:lstStyle/>
            <a:p>
              <a:endParaRPr lang="pl-PL"/>
            </a:p>
          </p:txBody>
        </p:sp>
      </p:grpSp>
      <p:grpSp>
        <p:nvGrpSpPr>
          <p:cNvPr id="23" name="Group 23"/>
          <p:cNvGrpSpPr/>
          <p:nvPr/>
        </p:nvGrpSpPr>
        <p:grpSpPr>
          <a:xfrm>
            <a:off x="12286419" y="6355410"/>
            <a:ext cx="2241768" cy="2150992"/>
            <a:chOff x="0" y="0"/>
            <a:chExt cx="812800" cy="779887"/>
          </a:xfrm>
        </p:grpSpPr>
        <p:sp>
          <p:nvSpPr>
            <p:cNvPr id="24" name="Freeform 24"/>
            <p:cNvSpPr/>
            <p:nvPr/>
          </p:nvSpPr>
          <p:spPr>
            <a:xfrm>
              <a:off x="0" y="0"/>
              <a:ext cx="812800" cy="779887"/>
            </a:xfrm>
            <a:custGeom>
              <a:avLst/>
              <a:gdLst/>
              <a:ahLst/>
              <a:cxnLst/>
              <a:rect l="l" t="t" r="r" b="b"/>
              <a:pathLst>
                <a:path w="812800" h="779887">
                  <a:moveTo>
                    <a:pt x="69070" y="0"/>
                  </a:moveTo>
                  <a:lnTo>
                    <a:pt x="743730" y="0"/>
                  </a:lnTo>
                  <a:cubicBezTo>
                    <a:pt x="762049" y="0"/>
                    <a:pt x="779617" y="7277"/>
                    <a:pt x="792570" y="20230"/>
                  </a:cubicBezTo>
                  <a:cubicBezTo>
                    <a:pt x="805523" y="33183"/>
                    <a:pt x="812800" y="50751"/>
                    <a:pt x="812800" y="69070"/>
                  </a:cubicBezTo>
                  <a:lnTo>
                    <a:pt x="812800" y="710818"/>
                  </a:lnTo>
                  <a:cubicBezTo>
                    <a:pt x="812800" y="729136"/>
                    <a:pt x="805523" y="746704"/>
                    <a:pt x="792570" y="759657"/>
                  </a:cubicBezTo>
                  <a:cubicBezTo>
                    <a:pt x="779617" y="772610"/>
                    <a:pt x="762049" y="779887"/>
                    <a:pt x="743730" y="779887"/>
                  </a:cubicBezTo>
                  <a:lnTo>
                    <a:pt x="69070" y="779887"/>
                  </a:lnTo>
                  <a:cubicBezTo>
                    <a:pt x="50751" y="779887"/>
                    <a:pt x="33183" y="772610"/>
                    <a:pt x="20230" y="759657"/>
                  </a:cubicBezTo>
                  <a:cubicBezTo>
                    <a:pt x="7277" y="746704"/>
                    <a:pt x="0" y="729136"/>
                    <a:pt x="0" y="710818"/>
                  </a:cubicBezTo>
                  <a:lnTo>
                    <a:pt x="0" y="69070"/>
                  </a:lnTo>
                  <a:cubicBezTo>
                    <a:pt x="0" y="50751"/>
                    <a:pt x="7277" y="33183"/>
                    <a:pt x="20230" y="20230"/>
                  </a:cubicBezTo>
                  <a:cubicBezTo>
                    <a:pt x="33183" y="7277"/>
                    <a:pt x="50751" y="0"/>
                    <a:pt x="69070" y="0"/>
                  </a:cubicBezTo>
                  <a:close/>
                </a:path>
              </a:pathLst>
            </a:custGeom>
            <a:blipFill>
              <a:blip r:embed="rId13"/>
              <a:stretch>
                <a:fillRect t="-10017" b="-28942"/>
              </a:stretch>
            </a:blipFill>
            <a:ln w="57150" cap="sq">
              <a:solidFill>
                <a:srgbClr val="FFFFFF"/>
              </a:solidFill>
              <a:prstDash val="solid"/>
              <a:miter/>
            </a:ln>
          </p:spPr>
          <p:txBody>
            <a:bodyPr/>
            <a:lstStyle/>
            <a:p>
              <a:endParaRPr lang="pl-PL"/>
            </a:p>
          </p:txBody>
        </p:sp>
      </p:grpSp>
      <p:grpSp>
        <p:nvGrpSpPr>
          <p:cNvPr id="25" name="Group 25"/>
          <p:cNvGrpSpPr/>
          <p:nvPr/>
        </p:nvGrpSpPr>
        <p:grpSpPr>
          <a:xfrm>
            <a:off x="15166361" y="6355410"/>
            <a:ext cx="2241768" cy="2150992"/>
            <a:chOff x="0" y="0"/>
            <a:chExt cx="812800" cy="779887"/>
          </a:xfrm>
        </p:grpSpPr>
        <p:sp>
          <p:nvSpPr>
            <p:cNvPr id="26" name="Freeform 26"/>
            <p:cNvSpPr/>
            <p:nvPr/>
          </p:nvSpPr>
          <p:spPr>
            <a:xfrm>
              <a:off x="0" y="0"/>
              <a:ext cx="812800" cy="779887"/>
            </a:xfrm>
            <a:custGeom>
              <a:avLst/>
              <a:gdLst/>
              <a:ahLst/>
              <a:cxnLst/>
              <a:rect l="l" t="t" r="r" b="b"/>
              <a:pathLst>
                <a:path w="812800" h="779887">
                  <a:moveTo>
                    <a:pt x="69070" y="0"/>
                  </a:moveTo>
                  <a:lnTo>
                    <a:pt x="743730" y="0"/>
                  </a:lnTo>
                  <a:cubicBezTo>
                    <a:pt x="762049" y="0"/>
                    <a:pt x="779617" y="7277"/>
                    <a:pt x="792570" y="20230"/>
                  </a:cubicBezTo>
                  <a:cubicBezTo>
                    <a:pt x="805523" y="33183"/>
                    <a:pt x="812800" y="50751"/>
                    <a:pt x="812800" y="69070"/>
                  </a:cubicBezTo>
                  <a:lnTo>
                    <a:pt x="812800" y="710818"/>
                  </a:lnTo>
                  <a:cubicBezTo>
                    <a:pt x="812800" y="729136"/>
                    <a:pt x="805523" y="746704"/>
                    <a:pt x="792570" y="759657"/>
                  </a:cubicBezTo>
                  <a:cubicBezTo>
                    <a:pt x="779617" y="772610"/>
                    <a:pt x="762049" y="779887"/>
                    <a:pt x="743730" y="779887"/>
                  </a:cubicBezTo>
                  <a:lnTo>
                    <a:pt x="69070" y="779887"/>
                  </a:lnTo>
                  <a:cubicBezTo>
                    <a:pt x="50751" y="779887"/>
                    <a:pt x="33183" y="772610"/>
                    <a:pt x="20230" y="759657"/>
                  </a:cubicBezTo>
                  <a:cubicBezTo>
                    <a:pt x="7277" y="746704"/>
                    <a:pt x="0" y="729136"/>
                    <a:pt x="0" y="710818"/>
                  </a:cubicBezTo>
                  <a:lnTo>
                    <a:pt x="0" y="69070"/>
                  </a:lnTo>
                  <a:cubicBezTo>
                    <a:pt x="0" y="50751"/>
                    <a:pt x="7277" y="33183"/>
                    <a:pt x="20230" y="20230"/>
                  </a:cubicBezTo>
                  <a:cubicBezTo>
                    <a:pt x="33183" y="7277"/>
                    <a:pt x="50751" y="0"/>
                    <a:pt x="69070" y="0"/>
                  </a:cubicBezTo>
                  <a:close/>
                </a:path>
              </a:pathLst>
            </a:custGeom>
            <a:blipFill>
              <a:blip r:embed="rId14"/>
              <a:stretch>
                <a:fillRect t="-19480" b="-19480"/>
              </a:stretch>
            </a:blipFill>
            <a:ln w="57150" cap="sq">
              <a:solidFill>
                <a:srgbClr val="FFFFFF"/>
              </a:solidFill>
              <a:prstDash val="solid"/>
              <a:miter/>
            </a:ln>
          </p:spPr>
          <p:txBody>
            <a:bodyPr/>
            <a:lstStyle/>
            <a:p>
              <a:endParaRPr lang="pl-PL"/>
            </a:p>
          </p:txBody>
        </p:sp>
      </p:grpSp>
      <p:grpSp>
        <p:nvGrpSpPr>
          <p:cNvPr id="27" name="Group 27"/>
          <p:cNvGrpSpPr/>
          <p:nvPr/>
        </p:nvGrpSpPr>
        <p:grpSpPr>
          <a:xfrm>
            <a:off x="6526533" y="6351464"/>
            <a:ext cx="2241768" cy="2150992"/>
            <a:chOff x="0" y="0"/>
            <a:chExt cx="812800" cy="779887"/>
          </a:xfrm>
        </p:grpSpPr>
        <p:sp>
          <p:nvSpPr>
            <p:cNvPr id="28" name="Freeform 28"/>
            <p:cNvSpPr/>
            <p:nvPr/>
          </p:nvSpPr>
          <p:spPr>
            <a:xfrm>
              <a:off x="0" y="0"/>
              <a:ext cx="812800" cy="779887"/>
            </a:xfrm>
            <a:custGeom>
              <a:avLst/>
              <a:gdLst/>
              <a:ahLst/>
              <a:cxnLst/>
              <a:rect l="l" t="t" r="r" b="b"/>
              <a:pathLst>
                <a:path w="812800" h="779887">
                  <a:moveTo>
                    <a:pt x="69070" y="0"/>
                  </a:moveTo>
                  <a:lnTo>
                    <a:pt x="743730" y="0"/>
                  </a:lnTo>
                  <a:cubicBezTo>
                    <a:pt x="762049" y="0"/>
                    <a:pt x="779617" y="7277"/>
                    <a:pt x="792570" y="20230"/>
                  </a:cubicBezTo>
                  <a:cubicBezTo>
                    <a:pt x="805523" y="33183"/>
                    <a:pt x="812800" y="50751"/>
                    <a:pt x="812800" y="69070"/>
                  </a:cubicBezTo>
                  <a:lnTo>
                    <a:pt x="812800" y="710818"/>
                  </a:lnTo>
                  <a:cubicBezTo>
                    <a:pt x="812800" y="729136"/>
                    <a:pt x="805523" y="746704"/>
                    <a:pt x="792570" y="759657"/>
                  </a:cubicBezTo>
                  <a:cubicBezTo>
                    <a:pt x="779617" y="772610"/>
                    <a:pt x="762049" y="779887"/>
                    <a:pt x="743730" y="779887"/>
                  </a:cubicBezTo>
                  <a:lnTo>
                    <a:pt x="69070" y="779887"/>
                  </a:lnTo>
                  <a:cubicBezTo>
                    <a:pt x="50751" y="779887"/>
                    <a:pt x="33183" y="772610"/>
                    <a:pt x="20230" y="759657"/>
                  </a:cubicBezTo>
                  <a:cubicBezTo>
                    <a:pt x="7277" y="746704"/>
                    <a:pt x="0" y="729136"/>
                    <a:pt x="0" y="710818"/>
                  </a:cubicBezTo>
                  <a:lnTo>
                    <a:pt x="0" y="69070"/>
                  </a:lnTo>
                  <a:cubicBezTo>
                    <a:pt x="0" y="50751"/>
                    <a:pt x="7277" y="33183"/>
                    <a:pt x="20230" y="20230"/>
                  </a:cubicBezTo>
                  <a:cubicBezTo>
                    <a:pt x="33183" y="7277"/>
                    <a:pt x="50751" y="0"/>
                    <a:pt x="69070" y="0"/>
                  </a:cubicBezTo>
                  <a:close/>
                </a:path>
              </a:pathLst>
            </a:custGeom>
            <a:blipFill>
              <a:blip r:embed="rId15"/>
              <a:stretch>
                <a:fillRect t="-2110" b="-2110"/>
              </a:stretch>
            </a:blipFill>
            <a:ln w="57150" cap="sq">
              <a:solidFill>
                <a:srgbClr val="FFFFFF"/>
              </a:solidFill>
              <a:prstDash val="solid"/>
              <a:miter/>
            </a:ln>
          </p:spPr>
          <p:txBody>
            <a:bodyPr/>
            <a:lstStyle/>
            <a:p>
              <a:endParaRPr lang="pl-PL"/>
            </a:p>
          </p:txBody>
        </p:sp>
      </p:grpSp>
      <p:sp>
        <p:nvSpPr>
          <p:cNvPr id="29" name="TextBox 29"/>
          <p:cNvSpPr txBox="1"/>
          <p:nvPr/>
        </p:nvSpPr>
        <p:spPr>
          <a:xfrm>
            <a:off x="1445907" y="1118331"/>
            <a:ext cx="6131868"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Our Coordinators</a:t>
            </a:r>
          </a:p>
        </p:txBody>
      </p:sp>
      <p:grpSp>
        <p:nvGrpSpPr>
          <p:cNvPr id="30" name="Group 30"/>
          <p:cNvGrpSpPr/>
          <p:nvPr/>
        </p:nvGrpSpPr>
        <p:grpSpPr>
          <a:xfrm>
            <a:off x="1969090" y="5023611"/>
            <a:ext cx="2507392" cy="846024"/>
            <a:chOff x="0" y="0"/>
            <a:chExt cx="3343189" cy="1128032"/>
          </a:xfrm>
        </p:grpSpPr>
        <p:sp>
          <p:nvSpPr>
            <p:cNvPr id="31" name="TextBox 31"/>
            <p:cNvSpPr txBox="1"/>
            <p:nvPr/>
          </p:nvSpPr>
          <p:spPr>
            <a:xfrm>
              <a:off x="0" y="-47625"/>
              <a:ext cx="3270221" cy="544373"/>
            </a:xfrm>
            <a:prstGeom prst="rect">
              <a:avLst/>
            </a:prstGeom>
          </p:spPr>
          <p:txBody>
            <a:bodyPr lIns="0" tIns="0" rIns="0" bIns="0" rtlCol="0" anchor="t">
              <a:spAutoFit/>
            </a:bodyPr>
            <a:lstStyle/>
            <a:p>
              <a:pPr algn="ctr">
                <a:lnSpc>
                  <a:spcPts val="3422"/>
                </a:lnSpc>
              </a:pPr>
              <a:r>
                <a:rPr lang="en-US" sz="2444" b="1" spc="146">
                  <a:solidFill>
                    <a:srgbClr val="FFFFFF"/>
                  </a:solidFill>
                  <a:latin typeface="Lato Bold"/>
                  <a:ea typeface="Lato Bold"/>
                  <a:cs typeface="Lato Bold"/>
                  <a:sym typeface="Lato Bold"/>
                </a:rPr>
                <a:t>Culture</a:t>
              </a:r>
            </a:p>
          </p:txBody>
        </p:sp>
        <p:sp>
          <p:nvSpPr>
            <p:cNvPr id="32" name="TextBox 32"/>
            <p:cNvSpPr txBox="1"/>
            <p:nvPr/>
          </p:nvSpPr>
          <p:spPr>
            <a:xfrm>
              <a:off x="0" y="583659"/>
              <a:ext cx="3343189" cy="544373"/>
            </a:xfrm>
            <a:prstGeom prst="rect">
              <a:avLst/>
            </a:prstGeom>
          </p:spPr>
          <p:txBody>
            <a:bodyPr lIns="0" tIns="0" rIns="0" bIns="0" rtlCol="0" anchor="t">
              <a:spAutoFit/>
            </a:bodyPr>
            <a:lstStyle/>
            <a:p>
              <a:pPr algn="ctr">
                <a:lnSpc>
                  <a:spcPts val="3422"/>
                </a:lnSpc>
              </a:pPr>
              <a:r>
                <a:rPr lang="en-US" sz="2444">
                  <a:solidFill>
                    <a:srgbClr val="FFFFFF"/>
                  </a:solidFill>
                  <a:latin typeface="Lato"/>
                  <a:ea typeface="Lato"/>
                  <a:cs typeface="Lato"/>
                  <a:sym typeface="Lato"/>
                </a:rPr>
                <a:t>Mariia Didenko</a:t>
              </a:r>
            </a:p>
          </p:txBody>
        </p:sp>
      </p:grpSp>
      <p:grpSp>
        <p:nvGrpSpPr>
          <p:cNvPr id="33" name="Group 33"/>
          <p:cNvGrpSpPr/>
          <p:nvPr/>
        </p:nvGrpSpPr>
        <p:grpSpPr>
          <a:xfrm>
            <a:off x="4705193" y="5023611"/>
            <a:ext cx="2833771" cy="818586"/>
            <a:chOff x="0" y="0"/>
            <a:chExt cx="3778361" cy="1091448"/>
          </a:xfrm>
        </p:grpSpPr>
        <p:sp>
          <p:nvSpPr>
            <p:cNvPr id="34" name="TextBox 34"/>
            <p:cNvSpPr txBox="1"/>
            <p:nvPr/>
          </p:nvSpPr>
          <p:spPr>
            <a:xfrm>
              <a:off x="0" y="-47625"/>
              <a:ext cx="3695895" cy="544373"/>
            </a:xfrm>
            <a:prstGeom prst="rect">
              <a:avLst/>
            </a:prstGeom>
          </p:spPr>
          <p:txBody>
            <a:bodyPr lIns="0" tIns="0" rIns="0" bIns="0" rtlCol="0" anchor="t">
              <a:spAutoFit/>
            </a:bodyPr>
            <a:lstStyle/>
            <a:p>
              <a:pPr algn="ctr">
                <a:lnSpc>
                  <a:spcPts val="3422"/>
                </a:lnSpc>
              </a:pPr>
              <a:r>
                <a:rPr lang="en-US" sz="2444" b="1" spc="146">
                  <a:solidFill>
                    <a:srgbClr val="FFFFFF"/>
                  </a:solidFill>
                  <a:latin typeface="Lato Bold"/>
                  <a:ea typeface="Lato Bold"/>
                  <a:cs typeface="Lato Bold"/>
                  <a:sym typeface="Lato Bold"/>
                </a:rPr>
                <a:t>Social Impact</a:t>
              </a:r>
            </a:p>
          </p:txBody>
        </p:sp>
        <p:sp>
          <p:nvSpPr>
            <p:cNvPr id="35" name="TextBox 35"/>
            <p:cNvSpPr txBox="1"/>
            <p:nvPr/>
          </p:nvSpPr>
          <p:spPr>
            <a:xfrm>
              <a:off x="0" y="574134"/>
              <a:ext cx="3778361" cy="517314"/>
            </a:xfrm>
            <a:prstGeom prst="rect">
              <a:avLst/>
            </a:prstGeom>
          </p:spPr>
          <p:txBody>
            <a:bodyPr lIns="0" tIns="0" rIns="0" bIns="0" rtlCol="0" anchor="t">
              <a:spAutoFit/>
            </a:bodyPr>
            <a:lstStyle/>
            <a:p>
              <a:pPr algn="ctr">
                <a:lnSpc>
                  <a:spcPts val="3237"/>
                </a:lnSpc>
              </a:pPr>
              <a:r>
                <a:rPr lang="en-US" sz="2312">
                  <a:solidFill>
                    <a:srgbClr val="FFFFFF"/>
                  </a:solidFill>
                  <a:latin typeface="Lato"/>
                  <a:ea typeface="Lato"/>
                  <a:cs typeface="Lato"/>
                  <a:sym typeface="Lato"/>
                </a:rPr>
                <a:t>Aly El-Boraei</a:t>
              </a:r>
            </a:p>
          </p:txBody>
        </p:sp>
      </p:grpSp>
      <p:grpSp>
        <p:nvGrpSpPr>
          <p:cNvPr id="36" name="Group 36"/>
          <p:cNvGrpSpPr/>
          <p:nvPr/>
        </p:nvGrpSpPr>
        <p:grpSpPr>
          <a:xfrm>
            <a:off x="10430908" y="5023611"/>
            <a:ext cx="2965931" cy="818586"/>
            <a:chOff x="0" y="0"/>
            <a:chExt cx="3954574" cy="1091448"/>
          </a:xfrm>
        </p:grpSpPr>
        <p:sp>
          <p:nvSpPr>
            <p:cNvPr id="37" name="TextBox 37"/>
            <p:cNvSpPr txBox="1"/>
            <p:nvPr/>
          </p:nvSpPr>
          <p:spPr>
            <a:xfrm>
              <a:off x="0" y="-47625"/>
              <a:ext cx="3868263" cy="544373"/>
            </a:xfrm>
            <a:prstGeom prst="rect">
              <a:avLst/>
            </a:prstGeom>
          </p:spPr>
          <p:txBody>
            <a:bodyPr lIns="0" tIns="0" rIns="0" bIns="0" rtlCol="0" anchor="t">
              <a:spAutoFit/>
            </a:bodyPr>
            <a:lstStyle/>
            <a:p>
              <a:pPr algn="ctr">
                <a:lnSpc>
                  <a:spcPts val="3422"/>
                </a:lnSpc>
              </a:pPr>
              <a:r>
                <a:rPr lang="en-US" sz="2444" b="1" spc="146">
                  <a:solidFill>
                    <a:srgbClr val="FFFFFF"/>
                  </a:solidFill>
                  <a:latin typeface="Lato Bold"/>
                  <a:ea typeface="Lato Bold"/>
                  <a:cs typeface="Lato Bold"/>
                  <a:sym typeface="Lato Bold"/>
                </a:rPr>
                <a:t>Party</a:t>
              </a:r>
            </a:p>
          </p:txBody>
        </p:sp>
        <p:sp>
          <p:nvSpPr>
            <p:cNvPr id="38" name="TextBox 38"/>
            <p:cNvSpPr txBox="1"/>
            <p:nvPr/>
          </p:nvSpPr>
          <p:spPr>
            <a:xfrm>
              <a:off x="0" y="574134"/>
              <a:ext cx="3954574" cy="517314"/>
            </a:xfrm>
            <a:prstGeom prst="rect">
              <a:avLst/>
            </a:prstGeom>
          </p:spPr>
          <p:txBody>
            <a:bodyPr lIns="0" tIns="0" rIns="0" bIns="0" rtlCol="0" anchor="t">
              <a:spAutoFit/>
            </a:bodyPr>
            <a:lstStyle/>
            <a:p>
              <a:pPr algn="ctr">
                <a:lnSpc>
                  <a:spcPts val="3237"/>
                </a:lnSpc>
              </a:pPr>
              <a:r>
                <a:rPr lang="en-US" sz="2312">
                  <a:solidFill>
                    <a:srgbClr val="FFFFFF"/>
                  </a:solidFill>
                  <a:latin typeface="Lato"/>
                  <a:ea typeface="Lato"/>
                  <a:cs typeface="Lato"/>
                  <a:sym typeface="Lato"/>
                </a:rPr>
                <a:t>Natalia Skowrońska</a:t>
              </a:r>
            </a:p>
          </p:txBody>
        </p:sp>
      </p:grpSp>
      <p:grpSp>
        <p:nvGrpSpPr>
          <p:cNvPr id="39" name="Group 39"/>
          <p:cNvGrpSpPr/>
          <p:nvPr/>
        </p:nvGrpSpPr>
        <p:grpSpPr>
          <a:xfrm>
            <a:off x="7533234" y="5023611"/>
            <a:ext cx="2965931" cy="818326"/>
            <a:chOff x="0" y="0"/>
            <a:chExt cx="3954574" cy="1091102"/>
          </a:xfrm>
        </p:grpSpPr>
        <p:sp>
          <p:nvSpPr>
            <p:cNvPr id="40" name="TextBox 40"/>
            <p:cNvSpPr txBox="1"/>
            <p:nvPr/>
          </p:nvSpPr>
          <p:spPr>
            <a:xfrm>
              <a:off x="0" y="-47625"/>
              <a:ext cx="3868263" cy="544373"/>
            </a:xfrm>
            <a:prstGeom prst="rect">
              <a:avLst/>
            </a:prstGeom>
          </p:spPr>
          <p:txBody>
            <a:bodyPr lIns="0" tIns="0" rIns="0" bIns="0" rtlCol="0" anchor="t">
              <a:spAutoFit/>
            </a:bodyPr>
            <a:lstStyle/>
            <a:p>
              <a:pPr algn="ctr">
                <a:lnSpc>
                  <a:spcPts val="3422"/>
                </a:lnSpc>
              </a:pPr>
              <a:r>
                <a:rPr lang="en-US" sz="2444" b="1" spc="146">
                  <a:solidFill>
                    <a:srgbClr val="FFFFFF"/>
                  </a:solidFill>
                  <a:latin typeface="Lato Bold"/>
                  <a:ea typeface="Lato Bold"/>
                  <a:cs typeface="Lato Bold"/>
                  <a:sym typeface="Lato Bold"/>
                </a:rPr>
                <a:t>Sport</a:t>
              </a:r>
            </a:p>
          </p:txBody>
        </p:sp>
        <p:sp>
          <p:nvSpPr>
            <p:cNvPr id="41" name="TextBox 41"/>
            <p:cNvSpPr txBox="1"/>
            <p:nvPr/>
          </p:nvSpPr>
          <p:spPr>
            <a:xfrm>
              <a:off x="0" y="574134"/>
              <a:ext cx="3954574" cy="516968"/>
            </a:xfrm>
            <a:prstGeom prst="rect">
              <a:avLst/>
            </a:prstGeom>
          </p:spPr>
          <p:txBody>
            <a:bodyPr lIns="0" tIns="0" rIns="0" bIns="0" rtlCol="0" anchor="t">
              <a:spAutoFit/>
            </a:bodyPr>
            <a:lstStyle/>
            <a:p>
              <a:pPr algn="ctr">
                <a:lnSpc>
                  <a:spcPts val="3237"/>
                </a:lnSpc>
              </a:pPr>
              <a:r>
                <a:rPr lang="en-US" sz="2312">
                  <a:solidFill>
                    <a:srgbClr val="FFFFFF"/>
                  </a:solidFill>
                  <a:latin typeface="Lato"/>
                  <a:ea typeface="Lato"/>
                  <a:cs typeface="Lato"/>
                  <a:sym typeface="Lato"/>
                </a:rPr>
                <a:t>Mohamed Fyrose</a:t>
              </a:r>
            </a:p>
          </p:txBody>
        </p:sp>
      </p:grpSp>
      <p:grpSp>
        <p:nvGrpSpPr>
          <p:cNvPr id="42" name="Group 42"/>
          <p:cNvGrpSpPr/>
          <p:nvPr/>
        </p:nvGrpSpPr>
        <p:grpSpPr>
          <a:xfrm>
            <a:off x="13242846" y="5023611"/>
            <a:ext cx="3076064" cy="818586"/>
            <a:chOff x="0" y="0"/>
            <a:chExt cx="4101419" cy="1091448"/>
          </a:xfrm>
        </p:grpSpPr>
        <p:sp>
          <p:nvSpPr>
            <p:cNvPr id="43" name="TextBox 43"/>
            <p:cNvSpPr txBox="1"/>
            <p:nvPr/>
          </p:nvSpPr>
          <p:spPr>
            <a:xfrm>
              <a:off x="0" y="-47625"/>
              <a:ext cx="4011902" cy="544373"/>
            </a:xfrm>
            <a:prstGeom prst="rect">
              <a:avLst/>
            </a:prstGeom>
          </p:spPr>
          <p:txBody>
            <a:bodyPr lIns="0" tIns="0" rIns="0" bIns="0" rtlCol="0" anchor="t">
              <a:spAutoFit/>
            </a:bodyPr>
            <a:lstStyle/>
            <a:p>
              <a:pPr algn="ctr">
                <a:lnSpc>
                  <a:spcPts val="3422"/>
                </a:lnSpc>
              </a:pPr>
              <a:r>
                <a:rPr lang="en-US" sz="2444" b="1" spc="146">
                  <a:solidFill>
                    <a:srgbClr val="FFFFFF"/>
                  </a:solidFill>
                  <a:latin typeface="Lato Bold"/>
                  <a:ea typeface="Lato Bold"/>
                  <a:cs typeface="Lato Bold"/>
                  <a:sym typeface="Lato Bold"/>
                </a:rPr>
                <a:t>ESN Thursdays</a:t>
              </a:r>
            </a:p>
          </p:txBody>
        </p:sp>
        <p:sp>
          <p:nvSpPr>
            <p:cNvPr id="44" name="TextBox 44"/>
            <p:cNvSpPr txBox="1"/>
            <p:nvPr/>
          </p:nvSpPr>
          <p:spPr>
            <a:xfrm>
              <a:off x="0" y="574134"/>
              <a:ext cx="4101419" cy="517314"/>
            </a:xfrm>
            <a:prstGeom prst="rect">
              <a:avLst/>
            </a:prstGeom>
          </p:spPr>
          <p:txBody>
            <a:bodyPr lIns="0" tIns="0" rIns="0" bIns="0" rtlCol="0" anchor="t">
              <a:spAutoFit/>
            </a:bodyPr>
            <a:lstStyle/>
            <a:p>
              <a:pPr algn="ctr">
                <a:lnSpc>
                  <a:spcPts val="3237"/>
                </a:lnSpc>
              </a:pPr>
              <a:r>
                <a:rPr lang="en-US" sz="2312">
                  <a:solidFill>
                    <a:srgbClr val="FFFFFF"/>
                  </a:solidFill>
                  <a:latin typeface="Lato"/>
                  <a:ea typeface="Lato"/>
                  <a:cs typeface="Lato"/>
                  <a:sym typeface="Lato"/>
                </a:rPr>
                <a:t>Mateusz Dyla</a:t>
              </a:r>
            </a:p>
          </p:txBody>
        </p:sp>
      </p:grpSp>
      <p:grpSp>
        <p:nvGrpSpPr>
          <p:cNvPr id="45" name="Group 45"/>
          <p:cNvGrpSpPr/>
          <p:nvPr/>
        </p:nvGrpSpPr>
        <p:grpSpPr>
          <a:xfrm>
            <a:off x="-89359" y="8813768"/>
            <a:ext cx="3971109" cy="846024"/>
            <a:chOff x="0" y="0"/>
            <a:chExt cx="5294812" cy="1128032"/>
          </a:xfrm>
        </p:grpSpPr>
        <p:sp>
          <p:nvSpPr>
            <p:cNvPr id="46" name="TextBox 46"/>
            <p:cNvSpPr txBox="1"/>
            <p:nvPr/>
          </p:nvSpPr>
          <p:spPr>
            <a:xfrm>
              <a:off x="0" y="-47625"/>
              <a:ext cx="5179249" cy="544373"/>
            </a:xfrm>
            <a:prstGeom prst="rect">
              <a:avLst/>
            </a:prstGeom>
          </p:spPr>
          <p:txBody>
            <a:bodyPr lIns="0" tIns="0" rIns="0" bIns="0" rtlCol="0" anchor="t">
              <a:spAutoFit/>
            </a:bodyPr>
            <a:lstStyle/>
            <a:p>
              <a:pPr algn="ctr">
                <a:lnSpc>
                  <a:spcPts val="3422"/>
                </a:lnSpc>
              </a:pPr>
              <a:r>
                <a:rPr lang="en-US" sz="2444" b="1" spc="146">
                  <a:solidFill>
                    <a:srgbClr val="FFFFFF"/>
                  </a:solidFill>
                  <a:latin typeface="Lato Bold"/>
                  <a:ea typeface="Lato Bold"/>
                  <a:cs typeface="Lato Bold"/>
                  <a:sym typeface="Lato Bold"/>
                </a:rPr>
                <a:t>Local Erasmus Games</a:t>
              </a:r>
            </a:p>
          </p:txBody>
        </p:sp>
        <p:sp>
          <p:nvSpPr>
            <p:cNvPr id="47" name="TextBox 47"/>
            <p:cNvSpPr txBox="1"/>
            <p:nvPr/>
          </p:nvSpPr>
          <p:spPr>
            <a:xfrm>
              <a:off x="0" y="583659"/>
              <a:ext cx="5294812" cy="544373"/>
            </a:xfrm>
            <a:prstGeom prst="rect">
              <a:avLst/>
            </a:prstGeom>
          </p:spPr>
          <p:txBody>
            <a:bodyPr lIns="0" tIns="0" rIns="0" bIns="0" rtlCol="0" anchor="t">
              <a:spAutoFit/>
            </a:bodyPr>
            <a:lstStyle/>
            <a:p>
              <a:pPr algn="ctr">
                <a:lnSpc>
                  <a:spcPts val="3422"/>
                </a:lnSpc>
              </a:pPr>
              <a:r>
                <a:rPr lang="en-US" sz="2444">
                  <a:solidFill>
                    <a:srgbClr val="FFFFFF"/>
                  </a:solidFill>
                  <a:latin typeface="Lato"/>
                  <a:ea typeface="Lato"/>
                  <a:cs typeface="Lato"/>
                  <a:sym typeface="Lato"/>
                </a:rPr>
                <a:t>Szymon Misztal</a:t>
              </a:r>
            </a:p>
          </p:txBody>
        </p:sp>
      </p:grpSp>
      <p:sp>
        <p:nvSpPr>
          <p:cNvPr id="48" name="TextBox 48"/>
          <p:cNvSpPr txBox="1"/>
          <p:nvPr/>
        </p:nvSpPr>
        <p:spPr>
          <a:xfrm>
            <a:off x="4596740" y="8797731"/>
            <a:ext cx="2984093" cy="420186"/>
          </a:xfrm>
          <a:prstGeom prst="rect">
            <a:avLst/>
          </a:prstGeom>
        </p:spPr>
        <p:txBody>
          <a:bodyPr lIns="0" tIns="0" rIns="0" bIns="0" rtlCol="0" anchor="t">
            <a:spAutoFit/>
          </a:bodyPr>
          <a:lstStyle/>
          <a:p>
            <a:pPr algn="ctr">
              <a:lnSpc>
                <a:spcPts val="3422"/>
              </a:lnSpc>
            </a:pPr>
            <a:r>
              <a:rPr lang="en-US" sz="2444" b="1" spc="146">
                <a:solidFill>
                  <a:srgbClr val="FFFFFF"/>
                </a:solidFill>
                <a:latin typeface="Lato Bold"/>
                <a:ea typeface="Lato Bold"/>
                <a:cs typeface="Lato Bold"/>
                <a:sym typeface="Lato Bold"/>
              </a:rPr>
              <a:t>Orientation Week</a:t>
            </a:r>
          </a:p>
        </p:txBody>
      </p:sp>
      <p:grpSp>
        <p:nvGrpSpPr>
          <p:cNvPr id="49" name="Group 49"/>
          <p:cNvGrpSpPr/>
          <p:nvPr/>
        </p:nvGrpSpPr>
        <p:grpSpPr>
          <a:xfrm>
            <a:off x="11759880" y="8808624"/>
            <a:ext cx="2965931" cy="818586"/>
            <a:chOff x="0" y="0"/>
            <a:chExt cx="3954574" cy="1091448"/>
          </a:xfrm>
        </p:grpSpPr>
        <p:sp>
          <p:nvSpPr>
            <p:cNvPr id="50" name="TextBox 50"/>
            <p:cNvSpPr txBox="1"/>
            <p:nvPr/>
          </p:nvSpPr>
          <p:spPr>
            <a:xfrm>
              <a:off x="0" y="-47625"/>
              <a:ext cx="3868263" cy="544373"/>
            </a:xfrm>
            <a:prstGeom prst="rect">
              <a:avLst/>
            </a:prstGeom>
          </p:spPr>
          <p:txBody>
            <a:bodyPr lIns="0" tIns="0" rIns="0" bIns="0" rtlCol="0" anchor="t">
              <a:spAutoFit/>
            </a:bodyPr>
            <a:lstStyle/>
            <a:p>
              <a:pPr algn="ctr">
                <a:lnSpc>
                  <a:spcPts val="3422"/>
                </a:lnSpc>
              </a:pPr>
              <a:r>
                <a:rPr lang="en-US" sz="2444" b="1" spc="146">
                  <a:solidFill>
                    <a:srgbClr val="FFFFFF"/>
                  </a:solidFill>
                  <a:latin typeface="Lato Bold"/>
                  <a:ea typeface="Lato Bold"/>
                  <a:cs typeface="Lato Bold"/>
                  <a:sym typeface="Lato Bold"/>
                </a:rPr>
                <a:t>Travel</a:t>
              </a:r>
            </a:p>
          </p:txBody>
        </p:sp>
        <p:sp>
          <p:nvSpPr>
            <p:cNvPr id="51" name="TextBox 51"/>
            <p:cNvSpPr txBox="1"/>
            <p:nvPr/>
          </p:nvSpPr>
          <p:spPr>
            <a:xfrm>
              <a:off x="0" y="574134"/>
              <a:ext cx="3954574" cy="517314"/>
            </a:xfrm>
            <a:prstGeom prst="rect">
              <a:avLst/>
            </a:prstGeom>
          </p:spPr>
          <p:txBody>
            <a:bodyPr lIns="0" tIns="0" rIns="0" bIns="0" rtlCol="0" anchor="t">
              <a:spAutoFit/>
            </a:bodyPr>
            <a:lstStyle/>
            <a:p>
              <a:pPr algn="ctr">
                <a:lnSpc>
                  <a:spcPts val="3237"/>
                </a:lnSpc>
              </a:pPr>
              <a:r>
                <a:rPr lang="en-US" sz="2312">
                  <a:solidFill>
                    <a:srgbClr val="FFFFFF"/>
                  </a:solidFill>
                  <a:latin typeface="Lato"/>
                  <a:ea typeface="Lato"/>
                  <a:cs typeface="Lato"/>
                  <a:sym typeface="Lato"/>
                </a:rPr>
                <a:t>Anna Lejczak</a:t>
              </a:r>
            </a:p>
          </p:txBody>
        </p:sp>
      </p:grpSp>
      <p:grpSp>
        <p:nvGrpSpPr>
          <p:cNvPr id="52" name="Group 52"/>
          <p:cNvGrpSpPr/>
          <p:nvPr/>
        </p:nvGrpSpPr>
        <p:grpSpPr>
          <a:xfrm>
            <a:off x="9016200" y="8808624"/>
            <a:ext cx="2965931" cy="818326"/>
            <a:chOff x="0" y="0"/>
            <a:chExt cx="3954574" cy="1091102"/>
          </a:xfrm>
        </p:grpSpPr>
        <p:sp>
          <p:nvSpPr>
            <p:cNvPr id="53" name="TextBox 53"/>
            <p:cNvSpPr txBox="1"/>
            <p:nvPr/>
          </p:nvSpPr>
          <p:spPr>
            <a:xfrm>
              <a:off x="0" y="-47625"/>
              <a:ext cx="3868263" cy="544373"/>
            </a:xfrm>
            <a:prstGeom prst="rect">
              <a:avLst/>
            </a:prstGeom>
          </p:spPr>
          <p:txBody>
            <a:bodyPr lIns="0" tIns="0" rIns="0" bIns="0" rtlCol="0" anchor="t">
              <a:spAutoFit/>
            </a:bodyPr>
            <a:lstStyle/>
            <a:p>
              <a:pPr algn="ctr">
                <a:lnSpc>
                  <a:spcPts val="3422"/>
                </a:lnSpc>
              </a:pPr>
              <a:r>
                <a:rPr lang="en-US" sz="2444" b="1" spc="146">
                  <a:solidFill>
                    <a:srgbClr val="FFFFFF"/>
                  </a:solidFill>
                  <a:latin typeface="Lato Bold"/>
                  <a:ea typeface="Lato Bold"/>
                  <a:cs typeface="Lato Bold"/>
                  <a:sym typeface="Lato Bold"/>
                </a:rPr>
                <a:t>Buddy Programme</a:t>
              </a:r>
            </a:p>
          </p:txBody>
        </p:sp>
        <p:sp>
          <p:nvSpPr>
            <p:cNvPr id="54" name="TextBox 54"/>
            <p:cNvSpPr txBox="1"/>
            <p:nvPr/>
          </p:nvSpPr>
          <p:spPr>
            <a:xfrm>
              <a:off x="0" y="574134"/>
              <a:ext cx="3954574" cy="516968"/>
            </a:xfrm>
            <a:prstGeom prst="rect">
              <a:avLst/>
            </a:prstGeom>
          </p:spPr>
          <p:txBody>
            <a:bodyPr lIns="0" tIns="0" rIns="0" bIns="0" rtlCol="0" anchor="t">
              <a:spAutoFit/>
            </a:bodyPr>
            <a:lstStyle/>
            <a:p>
              <a:pPr algn="ctr">
                <a:lnSpc>
                  <a:spcPts val="3237"/>
                </a:lnSpc>
              </a:pPr>
              <a:r>
                <a:rPr lang="en-US" sz="2312">
                  <a:solidFill>
                    <a:srgbClr val="FFFFFF"/>
                  </a:solidFill>
                  <a:latin typeface="Lato"/>
                  <a:ea typeface="Lato"/>
                  <a:cs typeface="Lato"/>
                  <a:sym typeface="Lato"/>
                </a:rPr>
                <a:t>Marek Hajduk</a:t>
              </a:r>
            </a:p>
          </p:txBody>
        </p:sp>
      </p:grpSp>
      <p:grpSp>
        <p:nvGrpSpPr>
          <p:cNvPr id="55" name="Group 55"/>
          <p:cNvGrpSpPr/>
          <p:nvPr/>
        </p:nvGrpSpPr>
        <p:grpSpPr>
          <a:xfrm>
            <a:off x="14749213" y="8827487"/>
            <a:ext cx="3076064" cy="818586"/>
            <a:chOff x="0" y="0"/>
            <a:chExt cx="4101419" cy="1091448"/>
          </a:xfrm>
        </p:grpSpPr>
        <p:sp>
          <p:nvSpPr>
            <p:cNvPr id="56" name="TextBox 56"/>
            <p:cNvSpPr txBox="1"/>
            <p:nvPr/>
          </p:nvSpPr>
          <p:spPr>
            <a:xfrm>
              <a:off x="0" y="-47625"/>
              <a:ext cx="4011902" cy="544373"/>
            </a:xfrm>
            <a:prstGeom prst="rect">
              <a:avLst/>
            </a:prstGeom>
          </p:spPr>
          <p:txBody>
            <a:bodyPr lIns="0" tIns="0" rIns="0" bIns="0" rtlCol="0" anchor="t">
              <a:spAutoFit/>
            </a:bodyPr>
            <a:lstStyle/>
            <a:p>
              <a:pPr algn="ctr">
                <a:lnSpc>
                  <a:spcPts val="3422"/>
                </a:lnSpc>
              </a:pPr>
              <a:r>
                <a:rPr lang="en-US" sz="2444" b="1" spc="146">
                  <a:solidFill>
                    <a:srgbClr val="FFFFFF"/>
                  </a:solidFill>
                  <a:latin typeface="Lato Bold"/>
                  <a:ea typeface="Lato Bold"/>
                  <a:cs typeface="Lato Bold"/>
                  <a:sym typeface="Lato Bold"/>
                </a:rPr>
                <a:t>ESNcard</a:t>
              </a:r>
            </a:p>
          </p:txBody>
        </p:sp>
        <p:sp>
          <p:nvSpPr>
            <p:cNvPr id="57" name="TextBox 57"/>
            <p:cNvSpPr txBox="1"/>
            <p:nvPr/>
          </p:nvSpPr>
          <p:spPr>
            <a:xfrm>
              <a:off x="0" y="574134"/>
              <a:ext cx="4101419" cy="517314"/>
            </a:xfrm>
            <a:prstGeom prst="rect">
              <a:avLst/>
            </a:prstGeom>
          </p:spPr>
          <p:txBody>
            <a:bodyPr lIns="0" tIns="0" rIns="0" bIns="0" rtlCol="0" anchor="t">
              <a:spAutoFit/>
            </a:bodyPr>
            <a:lstStyle/>
            <a:p>
              <a:pPr algn="ctr">
                <a:lnSpc>
                  <a:spcPts val="3237"/>
                </a:lnSpc>
              </a:pPr>
              <a:r>
                <a:rPr lang="en-US" sz="2312">
                  <a:solidFill>
                    <a:srgbClr val="FFFFFF"/>
                  </a:solidFill>
                  <a:latin typeface="Lato"/>
                  <a:ea typeface="Lato"/>
                  <a:cs typeface="Lato"/>
                  <a:sym typeface="Lato"/>
                </a:rPr>
                <a:t>Maja Łubczonek</a:t>
              </a:r>
            </a:p>
          </p:txBody>
        </p:sp>
      </p:grpSp>
      <p:sp>
        <p:nvSpPr>
          <p:cNvPr id="58" name="TextBox 58"/>
          <p:cNvSpPr txBox="1"/>
          <p:nvPr/>
        </p:nvSpPr>
        <p:spPr>
          <a:xfrm>
            <a:off x="3590421" y="9258038"/>
            <a:ext cx="2229545" cy="402013"/>
          </a:xfrm>
          <a:prstGeom prst="rect">
            <a:avLst/>
          </a:prstGeom>
        </p:spPr>
        <p:txBody>
          <a:bodyPr lIns="0" tIns="0" rIns="0" bIns="0" rtlCol="0" anchor="t">
            <a:spAutoFit/>
          </a:bodyPr>
          <a:lstStyle/>
          <a:p>
            <a:pPr algn="ctr">
              <a:lnSpc>
                <a:spcPts val="3237"/>
              </a:lnSpc>
            </a:pPr>
            <a:r>
              <a:rPr lang="en-US" sz="2312">
                <a:solidFill>
                  <a:srgbClr val="FFFFFF"/>
                </a:solidFill>
                <a:latin typeface="Lato"/>
                <a:ea typeface="Lato"/>
                <a:cs typeface="Lato"/>
                <a:sym typeface="Lato"/>
              </a:rPr>
              <a:t>Maria Kaczmarek</a:t>
            </a:r>
          </a:p>
        </p:txBody>
      </p:sp>
      <p:sp>
        <p:nvSpPr>
          <p:cNvPr id="59" name="TextBox 59"/>
          <p:cNvSpPr txBox="1"/>
          <p:nvPr/>
        </p:nvSpPr>
        <p:spPr>
          <a:xfrm>
            <a:off x="6088000" y="9258038"/>
            <a:ext cx="2979549" cy="402013"/>
          </a:xfrm>
          <a:prstGeom prst="rect">
            <a:avLst/>
          </a:prstGeom>
        </p:spPr>
        <p:txBody>
          <a:bodyPr lIns="0" tIns="0" rIns="0" bIns="0" rtlCol="0" anchor="t">
            <a:spAutoFit/>
          </a:bodyPr>
          <a:lstStyle/>
          <a:p>
            <a:pPr algn="ctr">
              <a:lnSpc>
                <a:spcPts val="3237"/>
              </a:lnSpc>
            </a:pPr>
            <a:r>
              <a:rPr lang="en-US" sz="2312">
                <a:solidFill>
                  <a:srgbClr val="FFFFFF"/>
                </a:solidFill>
                <a:latin typeface="Lato"/>
                <a:ea typeface="Lato"/>
                <a:cs typeface="Lato"/>
                <a:sym typeface="Lato"/>
              </a:rPr>
              <a:t>Aleksandra Żuchowska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2E3192">
                <a:alpha val="84706"/>
              </a:srgbClr>
            </a:solidFill>
            <a:ln cap="sq">
              <a:noFill/>
              <a:prstDash val="solid"/>
              <a:miter/>
            </a:ln>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3160109" y="2689945"/>
            <a:ext cx="12053764" cy="6780242"/>
            <a:chOff x="0" y="0"/>
            <a:chExt cx="1444978" cy="812800"/>
          </a:xfrm>
        </p:grpSpPr>
        <p:sp>
          <p:nvSpPr>
            <p:cNvPr id="8" name="Freeform 8"/>
            <p:cNvSpPr/>
            <p:nvPr/>
          </p:nvSpPr>
          <p:spPr>
            <a:xfrm>
              <a:off x="0" y="0"/>
              <a:ext cx="1444978" cy="812800"/>
            </a:xfrm>
            <a:custGeom>
              <a:avLst/>
              <a:gdLst/>
              <a:ahLst/>
              <a:cxnLst/>
              <a:rect l="l" t="t" r="r" b="b"/>
              <a:pathLst>
                <a:path w="1444978" h="812800">
                  <a:moveTo>
                    <a:pt x="14772" y="0"/>
                  </a:moveTo>
                  <a:lnTo>
                    <a:pt x="1430205" y="0"/>
                  </a:lnTo>
                  <a:cubicBezTo>
                    <a:pt x="1434123" y="0"/>
                    <a:pt x="1437881" y="1556"/>
                    <a:pt x="1440651" y="4327"/>
                  </a:cubicBezTo>
                  <a:cubicBezTo>
                    <a:pt x="1443421" y="7097"/>
                    <a:pt x="1444978" y="10855"/>
                    <a:pt x="1444978" y="14772"/>
                  </a:cubicBezTo>
                  <a:lnTo>
                    <a:pt x="1444978" y="798028"/>
                  </a:lnTo>
                  <a:cubicBezTo>
                    <a:pt x="1444978" y="806186"/>
                    <a:pt x="1438364" y="812800"/>
                    <a:pt x="1430205" y="812800"/>
                  </a:cubicBezTo>
                  <a:lnTo>
                    <a:pt x="14772" y="812800"/>
                  </a:lnTo>
                  <a:cubicBezTo>
                    <a:pt x="6614" y="812800"/>
                    <a:pt x="0" y="806186"/>
                    <a:pt x="0" y="798028"/>
                  </a:cubicBezTo>
                  <a:lnTo>
                    <a:pt x="0" y="14772"/>
                  </a:lnTo>
                  <a:cubicBezTo>
                    <a:pt x="0" y="6614"/>
                    <a:pt x="6614" y="0"/>
                    <a:pt x="14772" y="0"/>
                  </a:cubicBezTo>
                  <a:close/>
                </a:path>
              </a:pathLst>
            </a:custGeom>
            <a:blipFill>
              <a:blip r:embed="rId5"/>
              <a:stretch>
                <a:fillRect/>
              </a:stretch>
            </a:blipFill>
            <a:ln w="57150" cap="rnd">
              <a:solidFill>
                <a:srgbClr val="FFFFFF"/>
              </a:solidFill>
              <a:prstDash val="solid"/>
              <a:round/>
            </a:ln>
          </p:spPr>
          <p:txBody>
            <a:bodyPr/>
            <a:lstStyle/>
            <a:p>
              <a:endParaRPr lang="pl-PL"/>
            </a:p>
          </p:txBody>
        </p:sp>
      </p:grpSp>
      <p:sp>
        <p:nvSpPr>
          <p:cNvPr id="9" name="TextBox 9"/>
          <p:cNvSpPr txBox="1"/>
          <p:nvPr/>
        </p:nvSpPr>
        <p:spPr>
          <a:xfrm>
            <a:off x="1445907" y="1118331"/>
            <a:ext cx="3428405"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That’s us!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966" b="-10319"/>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47B20">
                <a:alpha val="69804"/>
              </a:srgbClr>
            </a:solidFill>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2207973"/>
            <a:ext cx="18288000" cy="2624998"/>
            <a:chOff x="0" y="0"/>
            <a:chExt cx="4816593" cy="691358"/>
          </a:xfrm>
        </p:grpSpPr>
        <p:sp>
          <p:nvSpPr>
            <p:cNvPr id="7" name="Freeform 7"/>
            <p:cNvSpPr/>
            <p:nvPr/>
          </p:nvSpPr>
          <p:spPr>
            <a:xfrm>
              <a:off x="0" y="0"/>
              <a:ext cx="4816592" cy="691358"/>
            </a:xfrm>
            <a:custGeom>
              <a:avLst/>
              <a:gdLst/>
              <a:ahLst/>
              <a:cxnLst/>
              <a:rect l="l" t="t" r="r" b="b"/>
              <a:pathLst>
                <a:path w="4816592" h="691358">
                  <a:moveTo>
                    <a:pt x="0" y="0"/>
                  </a:moveTo>
                  <a:lnTo>
                    <a:pt x="4816592" y="0"/>
                  </a:lnTo>
                  <a:lnTo>
                    <a:pt x="4816592" y="691358"/>
                  </a:lnTo>
                  <a:lnTo>
                    <a:pt x="0" y="691358"/>
                  </a:lnTo>
                  <a:close/>
                </a:path>
              </a:pathLst>
            </a:custGeom>
            <a:solidFill>
              <a:srgbClr val="F47B20">
                <a:alpha val="84706"/>
              </a:srgbClr>
            </a:solidFill>
          </p:spPr>
          <p:txBody>
            <a:bodyPr/>
            <a:lstStyle/>
            <a:p>
              <a:endParaRPr lang="pl-PL"/>
            </a:p>
          </p:txBody>
        </p:sp>
        <p:sp>
          <p:nvSpPr>
            <p:cNvPr id="8" name="TextBox 8"/>
            <p:cNvSpPr txBox="1"/>
            <p:nvPr/>
          </p:nvSpPr>
          <p:spPr>
            <a:xfrm>
              <a:off x="0" y="-38100"/>
              <a:ext cx="4816593" cy="729458"/>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sp>
        <p:nvSpPr>
          <p:cNvPr id="10" name="TextBox 10"/>
          <p:cNvSpPr txBox="1"/>
          <p:nvPr/>
        </p:nvSpPr>
        <p:spPr>
          <a:xfrm>
            <a:off x="6954887" y="3039613"/>
            <a:ext cx="4378226" cy="1047445"/>
          </a:xfrm>
          <a:prstGeom prst="rect">
            <a:avLst/>
          </a:prstGeom>
        </p:spPr>
        <p:txBody>
          <a:bodyPr lIns="0" tIns="0" rIns="0" bIns="0" rtlCol="0" anchor="t">
            <a:spAutoFit/>
          </a:bodyPr>
          <a:lstStyle/>
          <a:p>
            <a:pPr algn="ctr">
              <a:lnSpc>
                <a:spcPts val="8078"/>
              </a:lnSpc>
            </a:pPr>
            <a:r>
              <a:rPr lang="en-US" sz="7479" spc="186">
                <a:solidFill>
                  <a:srgbClr val="FFFFFF"/>
                </a:solidFill>
                <a:latin typeface="Kelson Sans"/>
                <a:ea typeface="Kelson Sans"/>
                <a:cs typeface="Kelson Sans"/>
                <a:sym typeface="Kelson Sans"/>
              </a:rPr>
              <a:t>SERVICES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5855"/>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47B20">
                <a:alpha val="84706"/>
              </a:srgbClr>
            </a:solidFill>
            <a:ln cap="sq">
              <a:noFill/>
              <a:prstDash val="solid"/>
              <a:miter/>
            </a:ln>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1602850" y="3113532"/>
            <a:ext cx="15082300" cy="5472171"/>
            <a:chOff x="0" y="0"/>
            <a:chExt cx="1724260" cy="625597"/>
          </a:xfrm>
        </p:grpSpPr>
        <p:sp>
          <p:nvSpPr>
            <p:cNvPr id="8" name="Freeform 8"/>
            <p:cNvSpPr/>
            <p:nvPr/>
          </p:nvSpPr>
          <p:spPr>
            <a:xfrm>
              <a:off x="0" y="0"/>
              <a:ext cx="1724260" cy="625597"/>
            </a:xfrm>
            <a:custGeom>
              <a:avLst/>
              <a:gdLst/>
              <a:ahLst/>
              <a:cxnLst/>
              <a:rect l="l" t="t" r="r" b="b"/>
              <a:pathLst>
                <a:path w="1724260" h="625597">
                  <a:moveTo>
                    <a:pt x="11806" y="0"/>
                  </a:moveTo>
                  <a:lnTo>
                    <a:pt x="1712454" y="0"/>
                  </a:lnTo>
                  <a:cubicBezTo>
                    <a:pt x="1715585" y="0"/>
                    <a:pt x="1718589" y="1244"/>
                    <a:pt x="1720803" y="3458"/>
                  </a:cubicBezTo>
                  <a:cubicBezTo>
                    <a:pt x="1723017" y="5672"/>
                    <a:pt x="1724260" y="8675"/>
                    <a:pt x="1724260" y="11806"/>
                  </a:cubicBezTo>
                  <a:lnTo>
                    <a:pt x="1724260" y="613791"/>
                  </a:lnTo>
                  <a:cubicBezTo>
                    <a:pt x="1724260" y="620312"/>
                    <a:pt x="1718975" y="625597"/>
                    <a:pt x="1712454" y="625597"/>
                  </a:cubicBezTo>
                  <a:lnTo>
                    <a:pt x="11806" y="625597"/>
                  </a:lnTo>
                  <a:cubicBezTo>
                    <a:pt x="8675" y="625597"/>
                    <a:pt x="5672" y="624354"/>
                    <a:pt x="3458" y="622139"/>
                  </a:cubicBezTo>
                  <a:cubicBezTo>
                    <a:pt x="1244" y="619925"/>
                    <a:pt x="0" y="616922"/>
                    <a:pt x="0" y="613791"/>
                  </a:cubicBezTo>
                  <a:lnTo>
                    <a:pt x="0" y="11806"/>
                  </a:lnTo>
                  <a:cubicBezTo>
                    <a:pt x="0" y="8675"/>
                    <a:pt x="1244" y="5672"/>
                    <a:pt x="3458" y="3458"/>
                  </a:cubicBezTo>
                  <a:cubicBezTo>
                    <a:pt x="5672" y="1244"/>
                    <a:pt x="8675" y="0"/>
                    <a:pt x="11806" y="0"/>
                  </a:cubicBezTo>
                  <a:close/>
                </a:path>
              </a:pathLst>
            </a:custGeom>
            <a:blipFill>
              <a:blip r:embed="rId5"/>
              <a:stretch>
                <a:fillRect t="-1010" b="-1010"/>
              </a:stretch>
            </a:blipFill>
            <a:ln w="57150" cap="rnd">
              <a:solidFill>
                <a:srgbClr val="FFFFFF"/>
              </a:solidFill>
              <a:prstDash val="solid"/>
              <a:round/>
            </a:ln>
          </p:spPr>
          <p:txBody>
            <a:bodyPr/>
            <a:lstStyle/>
            <a:p>
              <a:endParaRPr lang="pl-PL"/>
            </a:p>
          </p:txBody>
        </p:sp>
      </p:grpSp>
      <p:sp>
        <p:nvSpPr>
          <p:cNvPr id="9" name="TextBox 9"/>
          <p:cNvSpPr txBox="1"/>
          <p:nvPr/>
        </p:nvSpPr>
        <p:spPr>
          <a:xfrm>
            <a:off x="1445907" y="1118331"/>
            <a:ext cx="6694363"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Buddy Programme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5855"/>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47B20">
                <a:alpha val="84706"/>
              </a:srgbClr>
            </a:solidFill>
            <a:ln cap="sq">
              <a:noFill/>
              <a:prstDash val="solid"/>
              <a:miter/>
            </a:ln>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3160109" y="2689945"/>
            <a:ext cx="12053764" cy="6780242"/>
            <a:chOff x="0" y="0"/>
            <a:chExt cx="1444978" cy="812800"/>
          </a:xfrm>
        </p:grpSpPr>
        <p:sp>
          <p:nvSpPr>
            <p:cNvPr id="8" name="Freeform 8"/>
            <p:cNvSpPr/>
            <p:nvPr/>
          </p:nvSpPr>
          <p:spPr>
            <a:xfrm>
              <a:off x="0" y="0"/>
              <a:ext cx="1444978" cy="812800"/>
            </a:xfrm>
            <a:custGeom>
              <a:avLst/>
              <a:gdLst/>
              <a:ahLst/>
              <a:cxnLst/>
              <a:rect l="l" t="t" r="r" b="b"/>
              <a:pathLst>
                <a:path w="1444978" h="812800">
                  <a:moveTo>
                    <a:pt x="14772" y="0"/>
                  </a:moveTo>
                  <a:lnTo>
                    <a:pt x="1430205" y="0"/>
                  </a:lnTo>
                  <a:cubicBezTo>
                    <a:pt x="1434123" y="0"/>
                    <a:pt x="1437881" y="1556"/>
                    <a:pt x="1440651" y="4327"/>
                  </a:cubicBezTo>
                  <a:cubicBezTo>
                    <a:pt x="1443421" y="7097"/>
                    <a:pt x="1444978" y="10855"/>
                    <a:pt x="1444978" y="14772"/>
                  </a:cubicBezTo>
                  <a:lnTo>
                    <a:pt x="1444978" y="798028"/>
                  </a:lnTo>
                  <a:cubicBezTo>
                    <a:pt x="1444978" y="806186"/>
                    <a:pt x="1438364" y="812800"/>
                    <a:pt x="1430205" y="812800"/>
                  </a:cubicBezTo>
                  <a:lnTo>
                    <a:pt x="14772" y="812800"/>
                  </a:lnTo>
                  <a:cubicBezTo>
                    <a:pt x="6614" y="812800"/>
                    <a:pt x="0" y="806186"/>
                    <a:pt x="0" y="798028"/>
                  </a:cubicBezTo>
                  <a:lnTo>
                    <a:pt x="0" y="14772"/>
                  </a:lnTo>
                  <a:cubicBezTo>
                    <a:pt x="0" y="6614"/>
                    <a:pt x="6614" y="0"/>
                    <a:pt x="14772" y="0"/>
                  </a:cubicBezTo>
                  <a:close/>
                </a:path>
              </a:pathLst>
            </a:custGeom>
            <a:blipFill>
              <a:blip r:embed="rId5"/>
              <a:stretch>
                <a:fillRect/>
              </a:stretch>
            </a:blipFill>
            <a:ln w="57150" cap="rnd">
              <a:solidFill>
                <a:srgbClr val="FFFFFF"/>
              </a:solidFill>
              <a:prstDash val="solid"/>
              <a:round/>
            </a:ln>
          </p:spPr>
          <p:txBody>
            <a:bodyPr/>
            <a:lstStyle/>
            <a:p>
              <a:endParaRPr lang="pl-PL"/>
            </a:p>
          </p:txBody>
        </p:sp>
      </p:grpSp>
      <p:sp>
        <p:nvSpPr>
          <p:cNvPr id="9" name="TextBox 9"/>
          <p:cNvSpPr txBox="1"/>
          <p:nvPr/>
        </p:nvSpPr>
        <p:spPr>
          <a:xfrm>
            <a:off x="1445907" y="1118331"/>
            <a:ext cx="6694363"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Buddy Programme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5855"/>
            </a:stretch>
          </a:blipFill>
        </p:spPr>
        <p:txBody>
          <a:bodyPr/>
          <a:lstStyle/>
          <a:p>
            <a:endParaRPr lang="pl-PL"/>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47B20">
                <a:alpha val="84706"/>
              </a:srgbClr>
            </a:solidFill>
            <a:ln cap="sq">
              <a:noFill/>
              <a:prstDash val="solid"/>
              <a:miter/>
            </a:ln>
          </p:spPr>
          <p:txBody>
            <a:bodyPr/>
            <a:lstStyle/>
            <a:p>
              <a:endParaRPr lang="pl-PL"/>
            </a:p>
          </p:txBody>
        </p:sp>
        <p:sp>
          <p:nvSpPr>
            <p:cNvPr id="5" name="TextBox 5"/>
            <p:cNvSpPr txBox="1"/>
            <p:nvPr/>
          </p:nvSpPr>
          <p:spPr>
            <a:xfrm>
              <a:off x="0" y="-38100"/>
              <a:ext cx="4816593" cy="27474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16445327" y="134178"/>
            <a:ext cx="1627947" cy="1627947"/>
          </a:xfrm>
          <a:custGeom>
            <a:avLst/>
            <a:gdLst/>
            <a:ahLst/>
            <a:cxnLst/>
            <a:rect l="l" t="t" r="r" b="b"/>
            <a:pathLst>
              <a:path w="1627947" h="1627947">
                <a:moveTo>
                  <a:pt x="0" y="0"/>
                </a:moveTo>
                <a:lnTo>
                  <a:pt x="1627946" y="0"/>
                </a:lnTo>
                <a:lnTo>
                  <a:pt x="1627946" y="1627947"/>
                </a:lnTo>
                <a:lnTo>
                  <a:pt x="0" y="1627947"/>
                </a:lnTo>
                <a:lnTo>
                  <a:pt x="0" y="0"/>
                </a:lnTo>
                <a:close/>
              </a:path>
            </a:pathLst>
          </a:custGeom>
          <a:blipFill>
            <a:blip r:embed="rId4"/>
            <a:stretch>
              <a:fillRect/>
            </a:stretch>
          </a:blipFill>
        </p:spPr>
        <p:txBody>
          <a:bodyPr/>
          <a:lstStyle/>
          <a:p>
            <a:endParaRPr lang="pl-PL"/>
          </a:p>
        </p:txBody>
      </p:sp>
      <p:grpSp>
        <p:nvGrpSpPr>
          <p:cNvPr id="7" name="Group 7"/>
          <p:cNvGrpSpPr/>
          <p:nvPr/>
        </p:nvGrpSpPr>
        <p:grpSpPr>
          <a:xfrm>
            <a:off x="1359768" y="2802901"/>
            <a:ext cx="15568464" cy="4859857"/>
            <a:chOff x="0" y="0"/>
            <a:chExt cx="20757952" cy="6479810"/>
          </a:xfrm>
        </p:grpSpPr>
        <p:sp>
          <p:nvSpPr>
            <p:cNvPr id="8" name="Freeform 8"/>
            <p:cNvSpPr/>
            <p:nvPr/>
          </p:nvSpPr>
          <p:spPr>
            <a:xfrm>
              <a:off x="0" y="334653"/>
              <a:ext cx="1112551" cy="895603"/>
            </a:xfrm>
            <a:custGeom>
              <a:avLst/>
              <a:gdLst/>
              <a:ahLst/>
              <a:cxnLst/>
              <a:rect l="l" t="t" r="r" b="b"/>
              <a:pathLst>
                <a:path w="1112551" h="895603">
                  <a:moveTo>
                    <a:pt x="0" y="0"/>
                  </a:moveTo>
                  <a:lnTo>
                    <a:pt x="1112551" y="0"/>
                  </a:lnTo>
                  <a:lnTo>
                    <a:pt x="1112551" y="895603"/>
                  </a:lnTo>
                  <a:lnTo>
                    <a:pt x="0" y="8956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9" name="TextBox 9"/>
            <p:cNvSpPr txBox="1"/>
            <p:nvPr/>
          </p:nvSpPr>
          <p:spPr>
            <a:xfrm>
              <a:off x="1843546" y="0"/>
              <a:ext cx="18711956" cy="1600200"/>
            </a:xfrm>
            <a:prstGeom prst="rect">
              <a:avLst/>
            </a:prstGeom>
          </p:spPr>
          <p:txBody>
            <a:bodyPr lIns="0" tIns="0" rIns="0" bIns="0" rtlCol="0" anchor="t">
              <a:spAutoFit/>
            </a:bodyPr>
            <a:lstStyle/>
            <a:p>
              <a:pPr algn="just">
                <a:lnSpc>
                  <a:spcPts val="4799"/>
                </a:lnSpc>
              </a:pPr>
              <a:r>
                <a:rPr lang="en-US" sz="3999" spc="59">
                  <a:solidFill>
                    <a:srgbClr val="FFFFFF"/>
                  </a:solidFill>
                  <a:latin typeface="Lato"/>
                  <a:ea typeface="Lato"/>
                  <a:cs typeface="Lato"/>
                  <a:sym typeface="Lato"/>
                </a:rPr>
                <a:t>the </a:t>
              </a:r>
              <a:r>
                <a:rPr lang="en-US" sz="3999" b="1" spc="59">
                  <a:solidFill>
                    <a:srgbClr val="FFFFFF"/>
                  </a:solidFill>
                  <a:latin typeface="Lato Bold"/>
                  <a:ea typeface="Lato Bold"/>
                  <a:cs typeface="Lato Bold"/>
                  <a:sym typeface="Lato Bold"/>
                </a:rPr>
                <a:t>official</a:t>
              </a:r>
              <a:r>
                <a:rPr lang="en-US" sz="3999" spc="59">
                  <a:solidFill>
                    <a:srgbClr val="FFFFFF"/>
                  </a:solidFill>
                  <a:latin typeface="Lato"/>
                  <a:ea typeface="Lato"/>
                  <a:cs typeface="Lato"/>
                  <a:sym typeface="Lato"/>
                </a:rPr>
                <a:t> accommodation partner for </a:t>
              </a:r>
              <a:r>
                <a:rPr lang="en-US" sz="3999" b="1" spc="59">
                  <a:solidFill>
                    <a:srgbClr val="FFFFFF"/>
                  </a:solidFill>
                  <a:latin typeface="Lato Bold"/>
                  <a:ea typeface="Lato Bold"/>
                  <a:cs typeface="Lato Bold"/>
                  <a:sym typeface="Lato Bold"/>
                </a:rPr>
                <a:t>Erasmus students</a:t>
              </a:r>
              <a:r>
                <a:rPr lang="en-US" sz="3999" spc="59">
                  <a:solidFill>
                    <a:srgbClr val="FFFFFF"/>
                  </a:solidFill>
                  <a:latin typeface="Lato"/>
                  <a:ea typeface="Lato"/>
                  <a:cs typeface="Lato"/>
                  <a:sym typeface="Lato"/>
                </a:rPr>
                <a:t> in </a:t>
              </a:r>
              <a:r>
                <a:rPr lang="en-US" sz="3999" b="1" spc="59">
                  <a:solidFill>
                    <a:srgbClr val="FFFFFF"/>
                  </a:solidFill>
                  <a:latin typeface="Lato Bold"/>
                  <a:ea typeface="Lato Bold"/>
                  <a:cs typeface="Lato Bold"/>
                  <a:sym typeface="Lato Bold"/>
                </a:rPr>
                <a:t>Poland</a:t>
              </a:r>
            </a:p>
          </p:txBody>
        </p:sp>
        <p:sp>
          <p:nvSpPr>
            <p:cNvPr id="10" name="TextBox 10"/>
            <p:cNvSpPr txBox="1"/>
            <p:nvPr/>
          </p:nvSpPr>
          <p:spPr>
            <a:xfrm>
              <a:off x="1843546" y="2428510"/>
              <a:ext cx="18914406" cy="1600200"/>
            </a:xfrm>
            <a:prstGeom prst="rect">
              <a:avLst/>
            </a:prstGeom>
          </p:spPr>
          <p:txBody>
            <a:bodyPr lIns="0" tIns="0" rIns="0" bIns="0" rtlCol="0" anchor="t">
              <a:spAutoFit/>
            </a:bodyPr>
            <a:lstStyle/>
            <a:p>
              <a:pPr algn="just">
                <a:lnSpc>
                  <a:spcPts val="4799"/>
                </a:lnSpc>
              </a:pPr>
              <a:r>
                <a:rPr lang="en-US" sz="3999" spc="59">
                  <a:solidFill>
                    <a:srgbClr val="FFFFFF"/>
                  </a:solidFill>
                  <a:latin typeface="Lato"/>
                  <a:ea typeface="Lato"/>
                  <a:cs typeface="Lato"/>
                  <a:sym typeface="Lato"/>
                </a:rPr>
                <a:t>they offer </a:t>
              </a:r>
              <a:r>
                <a:rPr lang="en-US" sz="3999" b="1" spc="59">
                  <a:solidFill>
                    <a:srgbClr val="FFFFFF"/>
                  </a:solidFill>
                  <a:latin typeface="Lato Bold"/>
                  <a:ea typeface="Lato Bold"/>
                  <a:cs typeface="Lato Bold"/>
                  <a:sym typeface="Lato Bold"/>
                </a:rPr>
                <a:t>verified offers</a:t>
              </a:r>
              <a:r>
                <a:rPr lang="en-US" sz="3999" spc="59">
                  <a:solidFill>
                    <a:srgbClr val="FFFFFF"/>
                  </a:solidFill>
                  <a:latin typeface="Lato"/>
                  <a:ea typeface="Lato"/>
                  <a:cs typeface="Lato"/>
                  <a:sym typeface="Lato"/>
                </a:rPr>
                <a:t> from professional landlords, with </a:t>
              </a:r>
              <a:r>
                <a:rPr lang="en-US" sz="3999" b="1" spc="59">
                  <a:solidFill>
                    <a:srgbClr val="FFFFFF"/>
                  </a:solidFill>
                  <a:latin typeface="Lato Bold"/>
                  <a:ea typeface="Lato Bold"/>
                  <a:cs typeface="Lato Bold"/>
                  <a:sym typeface="Lato Bold"/>
                </a:rPr>
                <a:t>fully secured payment</a:t>
              </a:r>
            </a:p>
          </p:txBody>
        </p:sp>
        <p:sp>
          <p:nvSpPr>
            <p:cNvPr id="11" name="TextBox 11"/>
            <p:cNvSpPr txBox="1"/>
            <p:nvPr/>
          </p:nvSpPr>
          <p:spPr>
            <a:xfrm>
              <a:off x="1843546" y="4879610"/>
              <a:ext cx="18914406" cy="1600200"/>
            </a:xfrm>
            <a:prstGeom prst="rect">
              <a:avLst/>
            </a:prstGeom>
          </p:spPr>
          <p:txBody>
            <a:bodyPr lIns="0" tIns="0" rIns="0" bIns="0" rtlCol="0" anchor="t">
              <a:spAutoFit/>
            </a:bodyPr>
            <a:lstStyle/>
            <a:p>
              <a:pPr algn="just">
                <a:lnSpc>
                  <a:spcPts val="4799"/>
                </a:lnSpc>
              </a:pPr>
              <a:r>
                <a:rPr lang="en-US" sz="3999" spc="59">
                  <a:solidFill>
                    <a:srgbClr val="FFFFFF"/>
                  </a:solidFill>
                  <a:latin typeface="Lato"/>
                  <a:ea typeface="Lato"/>
                  <a:cs typeface="Lato"/>
                  <a:sym typeface="Lato"/>
                </a:rPr>
                <a:t>use the code "</a:t>
              </a:r>
              <a:r>
                <a:rPr lang="en-US" sz="3999" b="1" spc="59">
                  <a:solidFill>
                    <a:srgbClr val="FFFFFF"/>
                  </a:solidFill>
                  <a:latin typeface="Lato Bold"/>
                  <a:ea typeface="Lato Bold"/>
                  <a:cs typeface="Lato Bold"/>
                  <a:sym typeface="Lato Bold"/>
                </a:rPr>
                <a:t>ESNPWR</a:t>
              </a:r>
              <a:r>
                <a:rPr lang="en-US" sz="3999" spc="59">
                  <a:solidFill>
                    <a:srgbClr val="FFFFFF"/>
                  </a:solidFill>
                  <a:latin typeface="Lato"/>
                  <a:ea typeface="Lato"/>
                  <a:cs typeface="Lato"/>
                  <a:sym typeface="Lato"/>
                </a:rPr>
                <a:t>" to get a 10% discount on the booking fee for your first reservation</a:t>
              </a:r>
            </a:p>
          </p:txBody>
        </p:sp>
        <p:sp>
          <p:nvSpPr>
            <p:cNvPr id="12" name="Freeform 12"/>
            <p:cNvSpPr/>
            <p:nvPr/>
          </p:nvSpPr>
          <p:spPr>
            <a:xfrm>
              <a:off x="0" y="2775863"/>
              <a:ext cx="1112551" cy="895603"/>
            </a:xfrm>
            <a:custGeom>
              <a:avLst/>
              <a:gdLst/>
              <a:ahLst/>
              <a:cxnLst/>
              <a:rect l="l" t="t" r="r" b="b"/>
              <a:pathLst>
                <a:path w="1112551" h="895603">
                  <a:moveTo>
                    <a:pt x="0" y="0"/>
                  </a:moveTo>
                  <a:lnTo>
                    <a:pt x="1112551" y="0"/>
                  </a:lnTo>
                  <a:lnTo>
                    <a:pt x="1112551" y="895603"/>
                  </a:lnTo>
                  <a:lnTo>
                    <a:pt x="0" y="8956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13" name="Freeform 13"/>
            <p:cNvSpPr/>
            <p:nvPr/>
          </p:nvSpPr>
          <p:spPr>
            <a:xfrm>
              <a:off x="0" y="5226963"/>
              <a:ext cx="1112551" cy="895603"/>
            </a:xfrm>
            <a:custGeom>
              <a:avLst/>
              <a:gdLst/>
              <a:ahLst/>
              <a:cxnLst/>
              <a:rect l="l" t="t" r="r" b="b"/>
              <a:pathLst>
                <a:path w="1112551" h="895603">
                  <a:moveTo>
                    <a:pt x="0" y="0"/>
                  </a:moveTo>
                  <a:lnTo>
                    <a:pt x="1112551" y="0"/>
                  </a:lnTo>
                  <a:lnTo>
                    <a:pt x="1112551" y="895603"/>
                  </a:lnTo>
                  <a:lnTo>
                    <a:pt x="0" y="8956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grpSp>
      <p:grpSp>
        <p:nvGrpSpPr>
          <p:cNvPr id="14" name="Group 14"/>
          <p:cNvGrpSpPr/>
          <p:nvPr/>
        </p:nvGrpSpPr>
        <p:grpSpPr>
          <a:xfrm>
            <a:off x="12468726" y="6956165"/>
            <a:ext cx="4459506" cy="3794709"/>
            <a:chOff x="0" y="0"/>
            <a:chExt cx="5946008" cy="5059612"/>
          </a:xfrm>
        </p:grpSpPr>
        <p:grpSp>
          <p:nvGrpSpPr>
            <p:cNvPr id="15" name="Group 15"/>
            <p:cNvGrpSpPr/>
            <p:nvPr/>
          </p:nvGrpSpPr>
          <p:grpSpPr>
            <a:xfrm>
              <a:off x="114434" y="1274076"/>
              <a:ext cx="5717139" cy="2325734"/>
              <a:chOff x="0" y="0"/>
              <a:chExt cx="1165080" cy="473955"/>
            </a:xfrm>
          </p:grpSpPr>
          <p:sp>
            <p:nvSpPr>
              <p:cNvPr id="16" name="Freeform 16"/>
              <p:cNvSpPr/>
              <p:nvPr/>
            </p:nvSpPr>
            <p:spPr>
              <a:xfrm>
                <a:off x="0" y="0"/>
                <a:ext cx="1165080" cy="473955"/>
              </a:xfrm>
              <a:custGeom>
                <a:avLst/>
                <a:gdLst/>
                <a:ahLst/>
                <a:cxnLst/>
                <a:rect l="l" t="t" r="r" b="b"/>
                <a:pathLst>
                  <a:path w="1165080" h="473955">
                    <a:moveTo>
                      <a:pt x="35002" y="0"/>
                    </a:moveTo>
                    <a:lnTo>
                      <a:pt x="1130077" y="0"/>
                    </a:lnTo>
                    <a:cubicBezTo>
                      <a:pt x="1139360" y="0"/>
                      <a:pt x="1148264" y="3688"/>
                      <a:pt x="1154828" y="10252"/>
                    </a:cubicBezTo>
                    <a:cubicBezTo>
                      <a:pt x="1161392" y="16816"/>
                      <a:pt x="1165080" y="25719"/>
                      <a:pt x="1165080" y="35002"/>
                    </a:cubicBezTo>
                    <a:lnTo>
                      <a:pt x="1165080" y="438952"/>
                    </a:lnTo>
                    <a:cubicBezTo>
                      <a:pt x="1165080" y="458284"/>
                      <a:pt x="1149409" y="473955"/>
                      <a:pt x="1130077" y="473955"/>
                    </a:cubicBezTo>
                    <a:lnTo>
                      <a:pt x="35002" y="473955"/>
                    </a:lnTo>
                    <a:cubicBezTo>
                      <a:pt x="25719" y="473955"/>
                      <a:pt x="16816" y="470267"/>
                      <a:pt x="10252" y="463703"/>
                    </a:cubicBezTo>
                    <a:cubicBezTo>
                      <a:pt x="3688" y="457139"/>
                      <a:pt x="0" y="448236"/>
                      <a:pt x="0" y="438952"/>
                    </a:cubicBezTo>
                    <a:lnTo>
                      <a:pt x="0" y="35002"/>
                    </a:lnTo>
                    <a:cubicBezTo>
                      <a:pt x="0" y="25719"/>
                      <a:pt x="3688" y="16816"/>
                      <a:pt x="10252" y="10252"/>
                    </a:cubicBezTo>
                    <a:cubicBezTo>
                      <a:pt x="16816" y="3688"/>
                      <a:pt x="25719" y="0"/>
                      <a:pt x="35002" y="0"/>
                    </a:cubicBezTo>
                    <a:close/>
                  </a:path>
                </a:pathLst>
              </a:custGeom>
              <a:solidFill>
                <a:srgbClr val="FFFFFF"/>
              </a:solidFill>
              <a:ln cap="sq">
                <a:noFill/>
                <a:prstDash val="solid"/>
                <a:miter/>
              </a:ln>
            </p:spPr>
            <p:txBody>
              <a:bodyPr/>
              <a:lstStyle/>
              <a:p>
                <a:endParaRPr lang="pl-PL"/>
              </a:p>
            </p:txBody>
          </p:sp>
          <p:sp>
            <p:nvSpPr>
              <p:cNvPr id="17" name="TextBox 17"/>
              <p:cNvSpPr txBox="1"/>
              <p:nvPr/>
            </p:nvSpPr>
            <p:spPr>
              <a:xfrm>
                <a:off x="0" y="-38100"/>
                <a:ext cx="1165080" cy="51205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0" y="0"/>
              <a:ext cx="5946008" cy="5059612"/>
            </a:xfrm>
            <a:custGeom>
              <a:avLst/>
              <a:gdLst/>
              <a:ahLst/>
              <a:cxnLst/>
              <a:rect l="l" t="t" r="r" b="b"/>
              <a:pathLst>
                <a:path w="5946008" h="5059612">
                  <a:moveTo>
                    <a:pt x="0" y="0"/>
                  </a:moveTo>
                  <a:lnTo>
                    <a:pt x="5946008" y="0"/>
                  </a:lnTo>
                  <a:lnTo>
                    <a:pt x="5946008" y="5059612"/>
                  </a:lnTo>
                  <a:lnTo>
                    <a:pt x="0" y="5059612"/>
                  </a:lnTo>
                  <a:lnTo>
                    <a:pt x="0" y="0"/>
                  </a:lnTo>
                  <a:close/>
                </a:path>
              </a:pathLst>
            </a:custGeom>
            <a:blipFill>
              <a:blip r:embed="rId7"/>
              <a:stretch>
                <a:fillRect/>
              </a:stretch>
            </a:blipFill>
          </p:spPr>
          <p:txBody>
            <a:bodyPr/>
            <a:lstStyle/>
            <a:p>
              <a:endParaRPr lang="pl-PL"/>
            </a:p>
          </p:txBody>
        </p:sp>
      </p:grpSp>
      <p:sp>
        <p:nvSpPr>
          <p:cNvPr id="19" name="TextBox 19"/>
          <p:cNvSpPr txBox="1"/>
          <p:nvPr/>
        </p:nvSpPr>
        <p:spPr>
          <a:xfrm>
            <a:off x="1445907" y="1118331"/>
            <a:ext cx="5902151" cy="933450"/>
          </a:xfrm>
          <a:prstGeom prst="rect">
            <a:avLst/>
          </a:prstGeom>
        </p:spPr>
        <p:txBody>
          <a:bodyPr lIns="0" tIns="0" rIns="0" bIns="0" rtlCol="0" anchor="t">
            <a:spAutoFit/>
          </a:bodyPr>
          <a:lstStyle/>
          <a:p>
            <a:pPr algn="just">
              <a:lnSpc>
                <a:spcPts val="7200"/>
              </a:lnSpc>
            </a:pPr>
            <a:r>
              <a:rPr lang="en-US" sz="6000" b="1" spc="88">
                <a:solidFill>
                  <a:srgbClr val="FFFFFF"/>
                </a:solidFill>
                <a:latin typeface="Kelson Sans"/>
                <a:ea typeface="Kelson Sans"/>
                <a:cs typeface="Kelson Sans"/>
                <a:sym typeface="Kelson Sans"/>
              </a:rPr>
              <a:t>Accommodation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1382</Words>
  <Application>Microsoft Office PowerPoint</Application>
  <PresentationFormat>Niestandardowy</PresentationFormat>
  <Paragraphs>219</Paragraphs>
  <Slides>25</Slides>
  <Notes>25</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25</vt:i4>
      </vt:variant>
    </vt:vector>
  </HeadingPairs>
  <TitlesOfParts>
    <vt:vector size="31" baseType="lpstr">
      <vt:lpstr>Calibri</vt:lpstr>
      <vt:lpstr>Lato Bold</vt:lpstr>
      <vt:lpstr>Kelson Sans</vt:lpstr>
      <vt:lpstr>Arial</vt:lpstr>
      <vt:lpstr>Lato</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ESN PWr Introduction Day September 2024</dc:title>
  <dc:creator>Maria Borkowska</dc:creator>
  <cp:lastModifiedBy>Maria Borkowska</cp:lastModifiedBy>
  <cp:revision>3</cp:revision>
  <dcterms:created xsi:type="dcterms:W3CDTF">2006-08-16T00:00:00Z</dcterms:created>
  <dcterms:modified xsi:type="dcterms:W3CDTF">2024-09-16T11:51:53Z</dcterms:modified>
  <dc:identifier>DAF6ukjlnHQ</dc:identifier>
</cp:coreProperties>
</file>